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9" r:id="rId2"/>
    <p:sldId id="268" r:id="rId3"/>
    <p:sldId id="272" r:id="rId4"/>
    <p:sldId id="267" r:id="rId5"/>
    <p:sldId id="269" r:id="rId6"/>
    <p:sldId id="271" r:id="rId7"/>
    <p:sldId id="270" r:id="rId8"/>
    <p:sldId id="261" r:id="rId9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489F4E-011A-43CC-93B6-4DFA2C9B6F8E}" type="datetimeFigureOut">
              <a:rPr lang="es-CO" smtClean="0"/>
              <a:t>17/08/2017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58A1EA-3372-445E-8E80-6B5CA793148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33711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F8F3-7487-4B4E-B1FA-A79EC5513EBA}" type="datetimeFigureOut">
              <a:rPr lang="es-CO" smtClean="0"/>
              <a:t>17/08/2017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3A25-743F-41DA-9925-13AE67942A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34104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F8F3-7487-4B4E-B1FA-A79EC5513EBA}" type="datetimeFigureOut">
              <a:rPr lang="es-CO" smtClean="0"/>
              <a:t>17/08/2017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3A25-743F-41DA-9925-13AE67942A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73448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F8F3-7487-4B4E-B1FA-A79EC5513EBA}" type="datetimeFigureOut">
              <a:rPr lang="es-CO" smtClean="0"/>
              <a:t>17/08/2017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3A25-743F-41DA-9925-13AE67942A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81845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F8F3-7487-4B4E-B1FA-A79EC5513EBA}" type="datetimeFigureOut">
              <a:rPr lang="es-CO" smtClean="0"/>
              <a:t>17/08/2017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3A25-743F-41DA-9925-13AE67942A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00884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F8F3-7487-4B4E-B1FA-A79EC5513EBA}" type="datetimeFigureOut">
              <a:rPr lang="es-CO" smtClean="0"/>
              <a:t>17/08/2017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3A25-743F-41DA-9925-13AE67942A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02809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F8F3-7487-4B4E-B1FA-A79EC5513EBA}" type="datetimeFigureOut">
              <a:rPr lang="es-CO" smtClean="0"/>
              <a:t>17/08/2017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3A25-743F-41DA-9925-13AE67942A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52800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F8F3-7487-4B4E-B1FA-A79EC5513EBA}" type="datetimeFigureOut">
              <a:rPr lang="es-CO" smtClean="0"/>
              <a:t>17/08/2017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3A25-743F-41DA-9925-13AE67942A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1765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F8F3-7487-4B4E-B1FA-A79EC5513EBA}" type="datetimeFigureOut">
              <a:rPr lang="es-CO" smtClean="0"/>
              <a:t>17/08/2017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3A25-743F-41DA-9925-13AE67942A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42768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F8F3-7487-4B4E-B1FA-A79EC5513EBA}" type="datetimeFigureOut">
              <a:rPr lang="es-CO" smtClean="0"/>
              <a:t>17/08/2017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3A25-743F-41DA-9925-13AE67942A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22193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F8F3-7487-4B4E-B1FA-A79EC5513EBA}" type="datetimeFigureOut">
              <a:rPr lang="es-CO" smtClean="0"/>
              <a:t>17/08/2017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3A25-743F-41DA-9925-13AE67942A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33140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F8F3-7487-4B4E-B1FA-A79EC5513EBA}" type="datetimeFigureOut">
              <a:rPr lang="es-CO" smtClean="0"/>
              <a:t>17/08/2017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3A25-743F-41DA-9925-13AE67942A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4629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3F8F3-7487-4B4E-B1FA-A79EC5513EBA}" type="datetimeFigureOut">
              <a:rPr lang="es-CO" smtClean="0"/>
              <a:t>17/08/2017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73A25-743F-41DA-9925-13AE67942A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65353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1528" y="1430762"/>
            <a:ext cx="7258324" cy="2915328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164132"/>
            <a:ext cx="12285233" cy="704625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0185" y="4808797"/>
            <a:ext cx="2136726" cy="1024568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4908997" y="5602271"/>
            <a:ext cx="24723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12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Certificado </a:t>
            </a:r>
          </a:p>
          <a:p>
            <a:pPr algn="ctr"/>
            <a:r>
              <a:rPr lang="es-CO" sz="120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No SG 2015002502</a:t>
            </a:r>
          </a:p>
        </p:txBody>
      </p:sp>
    </p:spTree>
    <p:extLst>
      <p:ext uri="{BB962C8B-B14F-4D97-AF65-F5344CB8AC3E}">
        <p14:creationId xmlns:p14="http://schemas.microsoft.com/office/powerpoint/2010/main" val="2257713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764" y="701589"/>
            <a:ext cx="2727447" cy="961586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868501" y="2363325"/>
            <a:ext cx="832792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800" dirty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skerville Old Face" panose="02020602080505020303" pitchFamily="18" charset="0"/>
              </a:rPr>
              <a:t>COMITÉ DE CONVIVENCIA </a:t>
            </a:r>
          </a:p>
          <a:p>
            <a:pPr algn="ctr"/>
            <a:r>
              <a:rPr lang="es-ES" sz="4800" dirty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skerville Old Face" panose="02020602080505020303" pitchFamily="18" charset="0"/>
              </a:rPr>
              <a:t>LABORAL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059278"/>
            <a:ext cx="12285233" cy="83151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437" y="6364356"/>
            <a:ext cx="1097877" cy="526436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1296314" y="6497993"/>
            <a:ext cx="243047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1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Certificado No SG 2015002502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ADD6FC73-618F-4D61-A77F-0ECC0A26DBD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61794">
            <a:off x="9136446" y="3763992"/>
            <a:ext cx="2717941" cy="252396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380837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4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77" y="99175"/>
            <a:ext cx="2597996" cy="1043493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2990626" y="53786"/>
            <a:ext cx="86061" cy="104349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" name="Rectángulo 2"/>
          <p:cNvSpPr/>
          <p:nvPr/>
        </p:nvSpPr>
        <p:spPr>
          <a:xfrm>
            <a:off x="4517679" y="575532"/>
            <a:ext cx="7530956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dirty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COMITÉ DE CONVIVENCIA LABORAL</a:t>
            </a: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059278"/>
            <a:ext cx="12285233" cy="831514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437" y="6364356"/>
            <a:ext cx="1097877" cy="526436"/>
          </a:xfrm>
          <a:prstGeom prst="rect">
            <a:avLst/>
          </a:prstGeom>
        </p:spPr>
      </p:pic>
      <p:sp>
        <p:nvSpPr>
          <p:cNvPr id="13" name="Rectángulo 12"/>
          <p:cNvSpPr/>
          <p:nvPr/>
        </p:nvSpPr>
        <p:spPr>
          <a:xfrm>
            <a:off x="1296314" y="6497993"/>
            <a:ext cx="243047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1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Certificado No SG 2015002502</a:t>
            </a:r>
          </a:p>
        </p:txBody>
      </p:sp>
      <p:sp>
        <p:nvSpPr>
          <p:cNvPr id="8" name="object 7"/>
          <p:cNvSpPr txBox="1"/>
          <p:nvPr/>
        </p:nvSpPr>
        <p:spPr>
          <a:xfrm>
            <a:off x="5236134" y="2458729"/>
            <a:ext cx="6094046" cy="25218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022350" algn="r">
              <a:lnSpc>
                <a:spcPct val="100000"/>
              </a:lnSpc>
            </a:pPr>
            <a:endParaRPr lang="es-CO" sz="1600" spc="-85" dirty="0">
              <a:solidFill>
                <a:srgbClr val="FF0000"/>
              </a:solidFill>
              <a:latin typeface="Century Gothic" panose="020B0502020202020204" pitchFamily="34" charset="0"/>
              <a:cs typeface="Arial"/>
            </a:endParaRPr>
          </a:p>
          <a:p>
            <a:pPr marL="12700" marR="1022350" algn="r">
              <a:lnSpc>
                <a:spcPct val="100000"/>
              </a:lnSpc>
            </a:pPr>
            <a:r>
              <a:rPr sz="1600" spc="-85" dirty="0">
                <a:solidFill>
                  <a:srgbClr val="FF0000"/>
                </a:solidFill>
                <a:latin typeface="Century Gothic" panose="020B0502020202020204" pitchFamily="34" charset="0"/>
                <a:cs typeface="Arial"/>
              </a:rPr>
              <a:t>¿Qu</a:t>
            </a:r>
            <a:r>
              <a:rPr sz="1600" spc="-75" dirty="0">
                <a:solidFill>
                  <a:srgbClr val="FF0000"/>
                </a:solidFill>
                <a:latin typeface="Century Gothic" panose="020B0502020202020204" pitchFamily="34" charset="0"/>
                <a:cs typeface="Arial"/>
              </a:rPr>
              <a:t>é</a:t>
            </a:r>
            <a:r>
              <a:rPr sz="1600" spc="-10" dirty="0">
                <a:solidFill>
                  <a:srgbClr val="FF0000"/>
                </a:solidFill>
                <a:latin typeface="Century Gothic" panose="020B0502020202020204" pitchFamily="34" charset="0"/>
                <a:cs typeface="Arial"/>
              </a:rPr>
              <a:t> </a:t>
            </a:r>
            <a:r>
              <a:rPr sz="1600" spc="-55" dirty="0">
                <a:solidFill>
                  <a:srgbClr val="FF0000"/>
                </a:solidFill>
                <a:latin typeface="Century Gothic" panose="020B0502020202020204" pitchFamily="34" charset="0"/>
                <a:cs typeface="Arial"/>
              </a:rPr>
              <a:t>es</a:t>
            </a:r>
            <a:r>
              <a:rPr sz="1600" spc="-10" dirty="0">
                <a:solidFill>
                  <a:srgbClr val="FF0000"/>
                </a:solidFill>
                <a:latin typeface="Century Gothic" panose="020B0502020202020204" pitchFamily="34" charset="0"/>
                <a:cs typeface="Arial"/>
              </a:rPr>
              <a:t> </a:t>
            </a:r>
            <a:r>
              <a:rPr sz="1600" spc="5" dirty="0">
                <a:solidFill>
                  <a:srgbClr val="FF0000"/>
                </a:solidFill>
                <a:latin typeface="Century Gothic" panose="020B0502020202020204" pitchFamily="34" charset="0"/>
                <a:cs typeface="Arial"/>
              </a:rPr>
              <a:t>e</a:t>
            </a:r>
            <a:r>
              <a:rPr sz="1600" dirty="0">
                <a:solidFill>
                  <a:srgbClr val="FF0000"/>
                </a:solidFill>
                <a:latin typeface="Century Gothic" panose="020B0502020202020204" pitchFamily="34" charset="0"/>
                <a:cs typeface="Arial"/>
              </a:rPr>
              <a:t>l</a:t>
            </a:r>
            <a:r>
              <a:rPr sz="1600" spc="-10" dirty="0">
                <a:solidFill>
                  <a:srgbClr val="FF0000"/>
                </a:solidFill>
                <a:latin typeface="Century Gothic" panose="020B0502020202020204" pitchFamily="34" charset="0"/>
                <a:cs typeface="Arial"/>
              </a:rPr>
              <a:t> </a:t>
            </a:r>
            <a:r>
              <a:rPr sz="1600" spc="-15" dirty="0">
                <a:solidFill>
                  <a:srgbClr val="FF0000"/>
                </a:solidFill>
                <a:latin typeface="Century Gothic" panose="020B0502020202020204" pitchFamily="34" charset="0"/>
                <a:cs typeface="Arial"/>
              </a:rPr>
              <a:t>Comit</a:t>
            </a:r>
            <a:r>
              <a:rPr sz="1600" spc="-20" dirty="0">
                <a:solidFill>
                  <a:srgbClr val="FF0000"/>
                </a:solidFill>
                <a:latin typeface="Century Gothic" panose="020B0502020202020204" pitchFamily="34" charset="0"/>
                <a:cs typeface="Arial"/>
              </a:rPr>
              <a:t>é</a:t>
            </a:r>
            <a:r>
              <a:rPr sz="1600" spc="-10" dirty="0">
                <a:solidFill>
                  <a:srgbClr val="FF0000"/>
                </a:solidFill>
                <a:latin typeface="Century Gothic" panose="020B0502020202020204" pitchFamily="34" charset="0"/>
                <a:cs typeface="Arial"/>
              </a:rPr>
              <a:t> </a:t>
            </a:r>
            <a:r>
              <a:rPr sz="1600" spc="-35" dirty="0">
                <a:solidFill>
                  <a:srgbClr val="FF0000"/>
                </a:solidFill>
                <a:latin typeface="Century Gothic" panose="020B0502020202020204" pitchFamily="34" charset="0"/>
                <a:cs typeface="Arial"/>
              </a:rPr>
              <a:t>d</a:t>
            </a:r>
            <a:r>
              <a:rPr sz="1600" spc="-40" dirty="0">
                <a:solidFill>
                  <a:srgbClr val="FF0000"/>
                </a:solidFill>
                <a:latin typeface="Century Gothic" panose="020B0502020202020204" pitchFamily="34" charset="0"/>
                <a:cs typeface="Arial"/>
              </a:rPr>
              <a:t>e</a:t>
            </a:r>
            <a:r>
              <a:rPr sz="1600" spc="-10" dirty="0">
                <a:solidFill>
                  <a:srgbClr val="FF0000"/>
                </a:solidFill>
                <a:latin typeface="Century Gothic" panose="020B0502020202020204" pitchFamily="34" charset="0"/>
                <a:cs typeface="Arial"/>
              </a:rPr>
              <a:t> </a:t>
            </a:r>
            <a:r>
              <a:rPr sz="1600" spc="-35" dirty="0">
                <a:solidFill>
                  <a:srgbClr val="FF0000"/>
                </a:solidFill>
                <a:latin typeface="Century Gothic" panose="020B0502020202020204" pitchFamily="34" charset="0"/>
                <a:cs typeface="Arial"/>
              </a:rPr>
              <a:t>Convivenci</a:t>
            </a:r>
            <a:r>
              <a:rPr sz="1600" spc="-40" dirty="0">
                <a:solidFill>
                  <a:srgbClr val="FF0000"/>
                </a:solidFill>
                <a:latin typeface="Century Gothic" panose="020B0502020202020204" pitchFamily="34" charset="0"/>
                <a:cs typeface="Arial"/>
              </a:rPr>
              <a:t>a</a:t>
            </a:r>
            <a:r>
              <a:rPr sz="1600" spc="-10" dirty="0">
                <a:solidFill>
                  <a:srgbClr val="FF0000"/>
                </a:solidFill>
                <a:latin typeface="Century Gothic" panose="020B0502020202020204" pitchFamily="34" charset="0"/>
                <a:cs typeface="Arial"/>
              </a:rPr>
              <a:t> </a:t>
            </a:r>
            <a:r>
              <a:rPr sz="1600" spc="-15" dirty="0">
                <a:solidFill>
                  <a:srgbClr val="FF0000"/>
                </a:solidFill>
                <a:latin typeface="Century Gothic" panose="020B0502020202020204" pitchFamily="34" charset="0"/>
                <a:cs typeface="Arial"/>
              </a:rPr>
              <a:t>Laboral?</a:t>
            </a:r>
            <a:endParaRPr lang="es-CO" sz="1600" spc="-15" dirty="0">
              <a:solidFill>
                <a:srgbClr val="FF0000"/>
              </a:solidFill>
              <a:latin typeface="Century Gothic" panose="020B0502020202020204" pitchFamily="34" charset="0"/>
              <a:cs typeface="Arial"/>
            </a:endParaRPr>
          </a:p>
          <a:p>
            <a:pPr marL="12700" marR="1022350" algn="just">
              <a:lnSpc>
                <a:spcPct val="100000"/>
              </a:lnSpc>
            </a:pPr>
            <a:endParaRPr sz="1600" dirty="0">
              <a:solidFill>
                <a:srgbClr val="FF0000"/>
              </a:solidFill>
              <a:latin typeface="Century Gothic" panose="020B0502020202020204" pitchFamily="34" charset="0"/>
              <a:cs typeface="Arial"/>
            </a:endParaRPr>
          </a:p>
          <a:p>
            <a:pPr>
              <a:lnSpc>
                <a:spcPts val="500"/>
              </a:lnSpc>
              <a:spcBef>
                <a:spcPts val="17"/>
              </a:spcBef>
            </a:pPr>
            <a:endParaRPr sz="700" dirty="0">
              <a:latin typeface="Bodoni MT" panose="02070603080606020203" pitchFamily="18" charset="0"/>
            </a:endParaRPr>
          </a:p>
          <a:p>
            <a:pPr marL="12700" marR="6350" algn="just">
              <a:lnSpc>
                <a:spcPct val="113999"/>
              </a:lnSpc>
            </a:pPr>
            <a:r>
              <a:rPr sz="1400" spc="-145" dirty="0">
                <a:latin typeface="Bodoni MT" panose="02070603080606020203" pitchFamily="18" charset="0"/>
                <a:cs typeface="Arial"/>
              </a:rPr>
              <a:t>E</a:t>
            </a:r>
            <a:r>
              <a:rPr sz="1400" spc="-114" dirty="0">
                <a:latin typeface="Bodoni MT" panose="02070603080606020203" pitchFamily="18" charset="0"/>
                <a:cs typeface="Arial"/>
              </a:rPr>
              <a:t>s</a:t>
            </a:r>
            <a:r>
              <a:rPr sz="140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13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50" dirty="0">
                <a:latin typeface="Bodoni MT" panose="02070603080606020203" pitchFamily="18" charset="0"/>
                <a:cs typeface="Arial"/>
              </a:rPr>
              <a:t>u</a:t>
            </a:r>
            <a:r>
              <a:rPr sz="1400" spc="-60" dirty="0">
                <a:latin typeface="Bodoni MT" panose="02070603080606020203" pitchFamily="18" charset="0"/>
                <a:cs typeface="Arial"/>
              </a:rPr>
              <a:t>n</a:t>
            </a:r>
            <a:r>
              <a:rPr sz="140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13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10" dirty="0">
                <a:latin typeface="Bodoni MT" panose="02070603080606020203" pitchFamily="18" charset="0"/>
                <a:cs typeface="Arial"/>
              </a:rPr>
              <a:t>grup</a:t>
            </a:r>
            <a:r>
              <a:rPr sz="1400" spc="-25" dirty="0">
                <a:latin typeface="Bodoni MT" panose="02070603080606020203" pitchFamily="18" charset="0"/>
                <a:cs typeface="Arial"/>
              </a:rPr>
              <a:t>o</a:t>
            </a:r>
            <a:r>
              <a:rPr sz="140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13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25" dirty="0">
                <a:latin typeface="Bodoni MT" panose="02070603080606020203" pitchFamily="18" charset="0"/>
                <a:cs typeface="Arial"/>
              </a:rPr>
              <a:t>d</a:t>
            </a:r>
            <a:r>
              <a:rPr sz="1400" spc="-35" dirty="0">
                <a:latin typeface="Bodoni MT" panose="02070603080606020203" pitchFamily="18" charset="0"/>
                <a:cs typeface="Arial"/>
              </a:rPr>
              <a:t>e</a:t>
            </a:r>
            <a:r>
              <a:rPr sz="140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13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dirty="0">
                <a:latin typeface="Bodoni MT" panose="02070603080606020203" pitchFamily="18" charset="0"/>
                <a:cs typeface="Arial"/>
              </a:rPr>
              <a:t>vigilanci</a:t>
            </a:r>
            <a:r>
              <a:rPr sz="1400" spc="-15" dirty="0">
                <a:latin typeface="Bodoni MT" panose="02070603080606020203" pitchFamily="18" charset="0"/>
                <a:cs typeface="Arial"/>
              </a:rPr>
              <a:t>a</a:t>
            </a:r>
            <a:r>
              <a:rPr sz="140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13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25" dirty="0">
                <a:latin typeface="Bodoni MT" panose="02070603080606020203" pitchFamily="18" charset="0"/>
                <a:cs typeface="Arial"/>
              </a:rPr>
              <a:t>d</a:t>
            </a:r>
            <a:r>
              <a:rPr sz="1400" spc="-35" dirty="0">
                <a:latin typeface="Bodoni MT" panose="02070603080606020203" pitchFamily="18" charset="0"/>
                <a:cs typeface="Arial"/>
              </a:rPr>
              <a:t>e</a:t>
            </a:r>
            <a:r>
              <a:rPr sz="140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13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0" dirty="0">
                <a:latin typeface="Bodoni MT" panose="02070603080606020203" pitchFamily="18" charset="0"/>
                <a:cs typeface="Arial"/>
              </a:rPr>
              <a:t>obligatori</a:t>
            </a:r>
            <a:r>
              <a:rPr sz="1400" spc="-10" dirty="0">
                <a:latin typeface="Bodoni MT" panose="02070603080606020203" pitchFamily="18" charset="0"/>
                <a:cs typeface="Arial"/>
              </a:rPr>
              <a:t>a</a:t>
            </a:r>
            <a:r>
              <a:rPr sz="140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13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20" dirty="0">
                <a:latin typeface="Bodoni MT" panose="02070603080606020203" pitchFamily="18" charset="0"/>
                <a:cs typeface="Arial"/>
              </a:rPr>
              <a:t>confo</a:t>
            </a:r>
            <a:r>
              <a:rPr sz="1400" dirty="0">
                <a:latin typeface="Bodoni MT" panose="02070603080606020203" pitchFamily="18" charset="0"/>
                <a:cs typeface="Arial"/>
              </a:rPr>
              <a:t>r</a:t>
            </a:r>
            <a:r>
              <a:rPr sz="1400" spc="-25" dirty="0">
                <a:latin typeface="Bodoni MT" panose="02070603080606020203" pitchFamily="18" charset="0"/>
                <a:cs typeface="Arial"/>
              </a:rPr>
              <a:t>mació</a:t>
            </a:r>
            <a:r>
              <a:rPr sz="1400" spc="-35" dirty="0">
                <a:latin typeface="Bodoni MT" panose="02070603080606020203" pitchFamily="18" charset="0"/>
                <a:cs typeface="Arial"/>
              </a:rPr>
              <a:t>n</a:t>
            </a:r>
            <a:r>
              <a:rPr sz="140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13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10" dirty="0">
                <a:latin typeface="Bodoni MT" panose="02070603080606020203" pitchFamily="18" charset="0"/>
                <a:cs typeface="Arial"/>
              </a:rPr>
              <a:t>por</a:t>
            </a:r>
            <a:r>
              <a:rPr sz="140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13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5" dirty="0">
                <a:latin typeface="Bodoni MT" panose="02070603080606020203" pitchFamily="18" charset="0"/>
                <a:cs typeface="Arial"/>
              </a:rPr>
              <a:t>pa</a:t>
            </a:r>
            <a:r>
              <a:rPr sz="1400" spc="20" dirty="0">
                <a:latin typeface="Bodoni MT" panose="02070603080606020203" pitchFamily="18" charset="0"/>
                <a:cs typeface="Arial"/>
              </a:rPr>
              <a:t>r</a:t>
            </a:r>
            <a:r>
              <a:rPr sz="1400" spc="-25" dirty="0">
                <a:latin typeface="Bodoni MT" panose="02070603080606020203" pitchFamily="18" charset="0"/>
                <a:cs typeface="Arial"/>
              </a:rPr>
              <a:t>t</a:t>
            </a:r>
            <a:r>
              <a:rPr sz="1400" spc="-70" dirty="0">
                <a:latin typeface="Bodoni MT" panose="02070603080606020203" pitchFamily="18" charset="0"/>
                <a:cs typeface="Arial"/>
              </a:rPr>
              <a:t>e</a:t>
            </a:r>
            <a:r>
              <a:rPr sz="140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13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35" dirty="0">
                <a:latin typeface="Bodoni MT" panose="02070603080606020203" pitchFamily="18" charset="0"/>
                <a:cs typeface="Arial"/>
              </a:rPr>
              <a:t>lo</a:t>
            </a:r>
            <a:r>
              <a:rPr sz="1400" spc="-55" dirty="0">
                <a:latin typeface="Bodoni MT" panose="02070603080606020203" pitchFamily="18" charset="0"/>
                <a:cs typeface="Arial"/>
              </a:rPr>
              <a:t>s</a:t>
            </a:r>
            <a:r>
              <a:rPr sz="140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13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70" dirty="0">
                <a:latin typeface="Bodoni MT" panose="02070603080606020203" pitchFamily="18" charset="0"/>
                <a:cs typeface="Arial"/>
              </a:rPr>
              <a:t>em</a:t>
            </a:r>
            <a:r>
              <a:rPr sz="1400" spc="-130" dirty="0">
                <a:latin typeface="Bodoni MT" panose="02070603080606020203" pitchFamily="18" charset="0"/>
                <a:cs typeface="Arial"/>
              </a:rPr>
              <a:t>-</a:t>
            </a:r>
            <a:r>
              <a:rPr sz="1400" spc="-11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25" dirty="0">
                <a:latin typeface="Bodoni MT" panose="02070603080606020203" pitchFamily="18" charset="0"/>
                <a:cs typeface="Arial"/>
              </a:rPr>
              <a:t>pleadore</a:t>
            </a:r>
            <a:r>
              <a:rPr sz="1400" spc="-35" dirty="0">
                <a:latin typeface="Bodoni MT" panose="02070603080606020203" pitchFamily="18" charset="0"/>
                <a:cs typeface="Arial"/>
              </a:rPr>
              <a:t>s</a:t>
            </a:r>
            <a:r>
              <a:rPr sz="1400" spc="2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20" dirty="0">
                <a:latin typeface="Bodoni MT" panose="02070603080606020203" pitchFamily="18" charset="0"/>
                <a:cs typeface="Arial"/>
              </a:rPr>
              <a:t>público</a:t>
            </a:r>
            <a:r>
              <a:rPr sz="1400" spc="-30" dirty="0">
                <a:latin typeface="Bodoni MT" panose="02070603080606020203" pitchFamily="18" charset="0"/>
                <a:cs typeface="Arial"/>
              </a:rPr>
              <a:t>s</a:t>
            </a:r>
            <a:r>
              <a:rPr sz="1400" spc="2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25" dirty="0">
                <a:latin typeface="Bodoni MT" panose="02070603080606020203" pitchFamily="18" charset="0"/>
                <a:cs typeface="Arial"/>
              </a:rPr>
              <a:t>y</a:t>
            </a:r>
            <a:r>
              <a:rPr sz="1400" spc="2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10" dirty="0">
                <a:latin typeface="Bodoni MT" panose="02070603080606020203" pitchFamily="18" charset="0"/>
                <a:cs typeface="Arial"/>
              </a:rPr>
              <a:t>privados</a:t>
            </a:r>
            <a:r>
              <a:rPr sz="1400" spc="-15" dirty="0">
                <a:latin typeface="Bodoni MT" panose="02070603080606020203" pitchFamily="18" charset="0"/>
                <a:cs typeface="Arial"/>
              </a:rPr>
              <a:t>,</a:t>
            </a:r>
            <a:r>
              <a:rPr sz="1400" spc="2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25" dirty="0">
                <a:latin typeface="Bodoni MT" panose="02070603080606020203" pitchFamily="18" charset="0"/>
                <a:cs typeface="Arial"/>
              </a:rPr>
              <a:t>cuy</a:t>
            </a:r>
            <a:r>
              <a:rPr sz="1400" spc="-40" dirty="0">
                <a:latin typeface="Bodoni MT" panose="02070603080606020203" pitchFamily="18" charset="0"/>
                <a:cs typeface="Arial"/>
              </a:rPr>
              <a:t>a</a:t>
            </a:r>
            <a:r>
              <a:rPr sz="1400" spc="2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0" dirty="0">
                <a:latin typeface="Bodoni MT" panose="02070603080606020203" pitchFamily="18" charset="0"/>
                <a:cs typeface="Arial"/>
              </a:rPr>
              <a:t>finalida</a:t>
            </a:r>
            <a:r>
              <a:rPr sz="1400" spc="-10" dirty="0">
                <a:latin typeface="Bodoni MT" panose="02070603080606020203" pitchFamily="18" charset="0"/>
                <a:cs typeface="Arial"/>
              </a:rPr>
              <a:t>d</a:t>
            </a:r>
            <a:r>
              <a:rPr sz="1400" spc="2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80" dirty="0">
                <a:latin typeface="Bodoni MT" panose="02070603080606020203" pitchFamily="18" charset="0"/>
                <a:cs typeface="Arial"/>
              </a:rPr>
              <a:t>e</a:t>
            </a:r>
            <a:r>
              <a:rPr sz="1400" spc="-85" dirty="0">
                <a:latin typeface="Bodoni MT" panose="02070603080606020203" pitchFamily="18" charset="0"/>
                <a:cs typeface="Arial"/>
              </a:rPr>
              <a:t>s</a:t>
            </a:r>
            <a:r>
              <a:rPr sz="1400" spc="2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10" dirty="0">
                <a:latin typeface="Bodoni MT" panose="02070603080606020203" pitchFamily="18" charset="0"/>
                <a:cs typeface="Arial"/>
              </a:rPr>
              <a:t>contribui</a:t>
            </a:r>
            <a:r>
              <a:rPr sz="1400" spc="-20" dirty="0">
                <a:latin typeface="Bodoni MT" panose="02070603080606020203" pitchFamily="18" charset="0"/>
                <a:cs typeface="Arial"/>
              </a:rPr>
              <a:t>r</a:t>
            </a:r>
            <a:r>
              <a:rPr sz="1400" spc="2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10" dirty="0">
                <a:latin typeface="Bodoni MT" panose="02070603080606020203" pitchFamily="18" charset="0"/>
                <a:cs typeface="Arial"/>
              </a:rPr>
              <a:t>a</a:t>
            </a:r>
            <a:r>
              <a:rPr sz="1400" spc="2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20" dirty="0">
                <a:latin typeface="Bodoni MT" panose="02070603080606020203" pitchFamily="18" charset="0"/>
                <a:cs typeface="Arial"/>
              </a:rPr>
              <a:t>proteger</a:t>
            </a:r>
            <a:r>
              <a:rPr sz="1400" spc="2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10" dirty="0">
                <a:latin typeface="Bodoni MT" panose="02070603080606020203" pitchFamily="18" charset="0"/>
                <a:cs typeface="Arial"/>
              </a:rPr>
              <a:t>a</a:t>
            </a:r>
            <a:r>
              <a:rPr sz="1400" spc="2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35" dirty="0">
                <a:latin typeface="Bodoni MT" panose="02070603080606020203" pitchFamily="18" charset="0"/>
                <a:cs typeface="Arial"/>
              </a:rPr>
              <a:t>los</a:t>
            </a:r>
            <a:r>
              <a:rPr sz="1400" spc="-2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15" dirty="0">
                <a:latin typeface="Bodoni MT" panose="02070603080606020203" pitchFamily="18" charset="0"/>
                <a:cs typeface="Arial"/>
              </a:rPr>
              <a:t>trabajadore</a:t>
            </a:r>
            <a:r>
              <a:rPr sz="1400" spc="-25" dirty="0">
                <a:latin typeface="Bodoni MT" panose="02070603080606020203" pitchFamily="18" charset="0"/>
                <a:cs typeface="Arial"/>
              </a:rPr>
              <a:t>s</a:t>
            </a:r>
            <a:r>
              <a:rPr sz="1400" spc="25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20" dirty="0">
                <a:latin typeface="Bodoni MT" panose="02070603080606020203" pitchFamily="18" charset="0"/>
                <a:cs typeface="Arial"/>
              </a:rPr>
              <a:t>contr</a:t>
            </a:r>
            <a:r>
              <a:rPr sz="1400" spc="-40" dirty="0">
                <a:latin typeface="Bodoni MT" panose="02070603080606020203" pitchFamily="18" charset="0"/>
                <a:cs typeface="Arial"/>
              </a:rPr>
              <a:t>a</a:t>
            </a:r>
            <a:r>
              <a:rPr sz="1400" spc="25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35" dirty="0">
                <a:latin typeface="Bodoni MT" panose="02070603080606020203" pitchFamily="18" charset="0"/>
                <a:cs typeface="Arial"/>
              </a:rPr>
              <a:t>lo</a:t>
            </a:r>
            <a:r>
              <a:rPr sz="1400" spc="-55" dirty="0">
                <a:latin typeface="Bodoni MT" panose="02070603080606020203" pitchFamily="18" charset="0"/>
                <a:cs typeface="Arial"/>
              </a:rPr>
              <a:t>s</a:t>
            </a:r>
            <a:r>
              <a:rPr sz="1400" spc="25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30" dirty="0">
                <a:latin typeface="Bodoni MT" panose="02070603080606020203" pitchFamily="18" charset="0"/>
                <a:cs typeface="Arial"/>
              </a:rPr>
              <a:t>riesgo</a:t>
            </a:r>
            <a:r>
              <a:rPr sz="1400" spc="-45" dirty="0">
                <a:latin typeface="Bodoni MT" panose="02070603080606020203" pitchFamily="18" charset="0"/>
                <a:cs typeface="Arial"/>
              </a:rPr>
              <a:t>s</a:t>
            </a:r>
            <a:r>
              <a:rPr sz="1400" spc="25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30" dirty="0">
                <a:latin typeface="Bodoni MT" panose="02070603080606020203" pitchFamily="18" charset="0"/>
                <a:cs typeface="Arial"/>
              </a:rPr>
              <a:t>psicosociale</a:t>
            </a:r>
            <a:r>
              <a:rPr sz="1400" spc="-45" dirty="0">
                <a:latin typeface="Bodoni MT" panose="02070603080606020203" pitchFamily="18" charset="0"/>
                <a:cs typeface="Arial"/>
              </a:rPr>
              <a:t>s</a:t>
            </a:r>
            <a:r>
              <a:rPr sz="1400" spc="25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35" dirty="0">
                <a:latin typeface="Bodoni MT" panose="02070603080606020203" pitchFamily="18" charset="0"/>
                <a:cs typeface="Arial"/>
              </a:rPr>
              <a:t>qu</a:t>
            </a:r>
            <a:r>
              <a:rPr sz="1400" spc="-45" dirty="0">
                <a:latin typeface="Bodoni MT" panose="02070603080606020203" pitchFamily="18" charset="0"/>
                <a:cs typeface="Arial"/>
              </a:rPr>
              <a:t>e</a:t>
            </a:r>
            <a:r>
              <a:rPr sz="1400" spc="25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25" dirty="0">
                <a:latin typeface="Bodoni MT" panose="02070603080606020203" pitchFamily="18" charset="0"/>
                <a:cs typeface="Arial"/>
              </a:rPr>
              <a:t>pueda</a:t>
            </a:r>
            <a:r>
              <a:rPr sz="1400" spc="-35" dirty="0">
                <a:latin typeface="Bodoni MT" panose="02070603080606020203" pitchFamily="18" charset="0"/>
                <a:cs typeface="Arial"/>
              </a:rPr>
              <a:t>n</a:t>
            </a:r>
            <a:r>
              <a:rPr sz="1400" spc="25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20" dirty="0">
                <a:latin typeface="Bodoni MT" panose="02070603080606020203" pitchFamily="18" charset="0"/>
                <a:cs typeface="Arial"/>
              </a:rPr>
              <a:t>afectar</a:t>
            </a:r>
            <a:r>
              <a:rPr sz="140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4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80" dirty="0">
                <a:latin typeface="Bodoni MT" panose="02070603080606020203" pitchFamily="18" charset="0"/>
                <a:cs typeface="Arial"/>
              </a:rPr>
              <a:t>s</a:t>
            </a:r>
            <a:r>
              <a:rPr sz="1400" spc="-95" dirty="0">
                <a:latin typeface="Bodoni MT" panose="02070603080606020203" pitchFamily="18" charset="0"/>
                <a:cs typeface="Arial"/>
              </a:rPr>
              <a:t>u</a:t>
            </a:r>
            <a:r>
              <a:rPr sz="1400" spc="25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20" dirty="0">
                <a:latin typeface="Bodoni MT" panose="02070603080606020203" pitchFamily="18" charset="0"/>
                <a:cs typeface="Arial"/>
              </a:rPr>
              <a:t>salud,</a:t>
            </a:r>
            <a:r>
              <a:rPr sz="1400" spc="-1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40" dirty="0">
                <a:latin typeface="Bodoni MT" panose="02070603080606020203" pitchFamily="18" charset="0"/>
                <a:cs typeface="Arial"/>
              </a:rPr>
              <a:t>com</a:t>
            </a:r>
            <a:r>
              <a:rPr sz="1400" spc="-45" dirty="0">
                <a:latin typeface="Bodoni MT" panose="02070603080606020203" pitchFamily="18" charset="0"/>
                <a:cs typeface="Arial"/>
              </a:rPr>
              <a:t>o</a:t>
            </a:r>
            <a:r>
              <a:rPr sz="1400" spc="7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80" dirty="0">
                <a:latin typeface="Bodoni MT" panose="02070603080606020203" pitchFamily="18" charset="0"/>
                <a:cs typeface="Arial"/>
              </a:rPr>
              <a:t>e</a:t>
            </a:r>
            <a:r>
              <a:rPr sz="1400" spc="-85" dirty="0">
                <a:latin typeface="Bodoni MT" panose="02070603080606020203" pitchFamily="18" charset="0"/>
                <a:cs typeface="Arial"/>
              </a:rPr>
              <a:t>s</a:t>
            </a:r>
            <a:r>
              <a:rPr sz="1400" spc="7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35" dirty="0">
                <a:latin typeface="Bodoni MT" panose="02070603080606020203" pitchFamily="18" charset="0"/>
                <a:cs typeface="Arial"/>
              </a:rPr>
              <a:t>e</a:t>
            </a:r>
            <a:r>
              <a:rPr sz="1400" spc="-20" dirty="0">
                <a:latin typeface="Bodoni MT" panose="02070603080606020203" pitchFamily="18" charset="0"/>
                <a:cs typeface="Arial"/>
              </a:rPr>
              <a:t>l</a:t>
            </a:r>
            <a:r>
              <a:rPr sz="1400" spc="7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35" dirty="0">
                <a:latin typeface="Bodoni MT" panose="02070603080606020203" pitchFamily="18" charset="0"/>
                <a:cs typeface="Arial"/>
              </a:rPr>
              <a:t>cas</a:t>
            </a:r>
            <a:r>
              <a:rPr sz="1400" spc="-50" dirty="0">
                <a:latin typeface="Bodoni MT" panose="02070603080606020203" pitchFamily="18" charset="0"/>
                <a:cs typeface="Arial"/>
              </a:rPr>
              <a:t>o</a:t>
            </a:r>
            <a:r>
              <a:rPr sz="1400" spc="7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20" dirty="0">
                <a:latin typeface="Bodoni MT" panose="02070603080606020203" pitchFamily="18" charset="0"/>
                <a:cs typeface="Arial"/>
              </a:rPr>
              <a:t>de</a:t>
            </a:r>
            <a:r>
              <a:rPr sz="1400" spc="-15" dirty="0">
                <a:latin typeface="Bodoni MT" panose="02070603080606020203" pitchFamily="18" charset="0"/>
                <a:cs typeface="Arial"/>
              </a:rPr>
              <a:t>l</a:t>
            </a:r>
            <a:r>
              <a:rPr sz="1400" spc="7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55" dirty="0">
                <a:latin typeface="Bodoni MT" panose="02070603080606020203" pitchFamily="18" charset="0"/>
                <a:cs typeface="Arial"/>
              </a:rPr>
              <a:t>estré</a:t>
            </a:r>
            <a:r>
              <a:rPr sz="1400" spc="-75" dirty="0">
                <a:latin typeface="Bodoni MT" panose="02070603080606020203" pitchFamily="18" charset="0"/>
                <a:cs typeface="Arial"/>
              </a:rPr>
              <a:t>s</a:t>
            </a:r>
            <a:r>
              <a:rPr sz="1400" spc="7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10" dirty="0">
                <a:latin typeface="Bodoni MT" panose="02070603080606020203" pitchFamily="18" charset="0"/>
                <a:cs typeface="Arial"/>
              </a:rPr>
              <a:t>ocupacional</a:t>
            </a:r>
            <a:r>
              <a:rPr sz="1400" spc="7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25" dirty="0">
                <a:latin typeface="Bodoni MT" panose="02070603080606020203" pitchFamily="18" charset="0"/>
                <a:cs typeface="Arial"/>
              </a:rPr>
              <a:t>y</a:t>
            </a:r>
            <a:r>
              <a:rPr sz="1400" spc="7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35" dirty="0">
                <a:latin typeface="Bodoni MT" panose="02070603080606020203" pitchFamily="18" charset="0"/>
                <a:cs typeface="Arial"/>
              </a:rPr>
              <a:t>e</a:t>
            </a:r>
            <a:r>
              <a:rPr sz="1400" spc="-20" dirty="0">
                <a:latin typeface="Bodoni MT" panose="02070603080606020203" pitchFamily="18" charset="0"/>
                <a:cs typeface="Arial"/>
              </a:rPr>
              <a:t>l</a:t>
            </a:r>
            <a:r>
              <a:rPr sz="1400" spc="7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35" dirty="0">
                <a:latin typeface="Bodoni MT" panose="02070603080606020203" pitchFamily="18" charset="0"/>
                <a:cs typeface="Arial"/>
              </a:rPr>
              <a:t>acos</a:t>
            </a:r>
            <a:r>
              <a:rPr sz="1400" spc="-45" dirty="0">
                <a:latin typeface="Bodoni MT" panose="02070603080606020203" pitchFamily="18" charset="0"/>
                <a:cs typeface="Arial"/>
              </a:rPr>
              <a:t>o</a:t>
            </a:r>
            <a:r>
              <a:rPr sz="1400" spc="7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0" dirty="0">
                <a:latin typeface="Bodoni MT" panose="02070603080606020203" pitchFamily="18" charset="0"/>
                <a:cs typeface="Arial"/>
              </a:rPr>
              <a:t>laboral</a:t>
            </a:r>
            <a:r>
              <a:rPr sz="1400" spc="-5" dirty="0">
                <a:latin typeface="Bodoni MT" panose="02070603080606020203" pitchFamily="18" charset="0"/>
                <a:cs typeface="Arial"/>
              </a:rPr>
              <a:t>,</a:t>
            </a:r>
            <a:r>
              <a:rPr sz="1400" spc="7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50" dirty="0">
                <a:latin typeface="Bodoni MT" panose="02070603080606020203" pitchFamily="18" charset="0"/>
                <a:cs typeface="Arial"/>
              </a:rPr>
              <a:t>segú</a:t>
            </a:r>
            <a:r>
              <a:rPr sz="1400" spc="-60" dirty="0">
                <a:latin typeface="Bodoni MT" panose="02070603080606020203" pitchFamily="18" charset="0"/>
                <a:cs typeface="Arial"/>
              </a:rPr>
              <a:t>n</a:t>
            </a:r>
            <a:r>
              <a:rPr sz="1400" spc="7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dirty="0">
                <a:latin typeface="Bodoni MT" panose="02070603080606020203" pitchFamily="18" charset="0"/>
                <a:cs typeface="Arial"/>
              </a:rPr>
              <a:t>l</a:t>
            </a:r>
            <a:r>
              <a:rPr sz="1400" spc="-20" dirty="0">
                <a:latin typeface="Bodoni MT" panose="02070603080606020203" pitchFamily="18" charset="0"/>
                <a:cs typeface="Arial"/>
              </a:rPr>
              <a:t>o</a:t>
            </a:r>
            <a:r>
              <a:rPr sz="1400" spc="7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10" dirty="0">
                <a:latin typeface="Bodoni MT" panose="02070603080606020203" pitchFamily="18" charset="0"/>
                <a:cs typeface="Arial"/>
              </a:rPr>
              <a:t>regla</a:t>
            </a:r>
            <a:r>
              <a:rPr sz="1400" spc="-130" dirty="0">
                <a:latin typeface="Bodoni MT" panose="02070603080606020203" pitchFamily="18" charset="0"/>
                <a:cs typeface="Arial"/>
              </a:rPr>
              <a:t>-</a:t>
            </a:r>
            <a:r>
              <a:rPr sz="1400" spc="-11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45" dirty="0">
                <a:latin typeface="Bodoni MT" panose="02070603080606020203" pitchFamily="18" charset="0"/>
                <a:cs typeface="Arial"/>
              </a:rPr>
              <a:t>ment</a:t>
            </a:r>
            <a:r>
              <a:rPr sz="1400" spc="-55" dirty="0">
                <a:latin typeface="Bodoni MT" panose="02070603080606020203" pitchFamily="18" charset="0"/>
                <a:cs typeface="Arial"/>
              </a:rPr>
              <a:t>ó</a:t>
            </a:r>
            <a:r>
              <a:rPr sz="1400" spc="1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0" dirty="0">
                <a:latin typeface="Bodoni MT" panose="02070603080606020203" pitchFamily="18" charset="0"/>
                <a:cs typeface="Arial"/>
              </a:rPr>
              <a:t>l</a:t>
            </a:r>
            <a:r>
              <a:rPr sz="1400" spc="-10" dirty="0">
                <a:latin typeface="Bodoni MT" panose="02070603080606020203" pitchFamily="18" charset="0"/>
                <a:cs typeface="Arial"/>
              </a:rPr>
              <a:t>a</a:t>
            </a:r>
            <a:r>
              <a:rPr sz="1400" spc="1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45" dirty="0">
                <a:latin typeface="Bodoni MT" panose="02070603080606020203" pitchFamily="18" charset="0"/>
                <a:cs typeface="Arial"/>
              </a:rPr>
              <a:t>Resolució</a:t>
            </a:r>
            <a:r>
              <a:rPr sz="1400" spc="-60" dirty="0">
                <a:latin typeface="Bodoni MT" panose="02070603080606020203" pitchFamily="18" charset="0"/>
                <a:cs typeface="Arial"/>
              </a:rPr>
              <a:t>n</a:t>
            </a:r>
            <a:r>
              <a:rPr sz="1400" spc="1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40" dirty="0">
                <a:latin typeface="Bodoni MT" panose="02070603080606020203" pitchFamily="18" charset="0"/>
                <a:cs typeface="Arial"/>
              </a:rPr>
              <a:t>65</a:t>
            </a:r>
            <a:r>
              <a:rPr sz="1400" spc="30" dirty="0">
                <a:latin typeface="Bodoni MT" panose="02070603080606020203" pitchFamily="18" charset="0"/>
                <a:cs typeface="Arial"/>
              </a:rPr>
              <a:t>2</a:t>
            </a:r>
            <a:r>
              <a:rPr sz="1400" spc="1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25" dirty="0">
                <a:latin typeface="Bodoni MT" panose="02070603080606020203" pitchFamily="18" charset="0"/>
                <a:cs typeface="Arial"/>
              </a:rPr>
              <a:t>d</a:t>
            </a:r>
            <a:r>
              <a:rPr sz="1400" spc="-35" dirty="0">
                <a:latin typeface="Bodoni MT" panose="02070603080606020203" pitchFamily="18" charset="0"/>
                <a:cs typeface="Arial"/>
              </a:rPr>
              <a:t>e</a:t>
            </a:r>
            <a:r>
              <a:rPr sz="1400" spc="1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40" dirty="0">
                <a:latin typeface="Bodoni MT" panose="02070603080606020203" pitchFamily="18" charset="0"/>
                <a:cs typeface="Arial"/>
              </a:rPr>
              <a:t>201</a:t>
            </a:r>
            <a:r>
              <a:rPr sz="1400" spc="30" dirty="0">
                <a:latin typeface="Bodoni MT" panose="02070603080606020203" pitchFamily="18" charset="0"/>
                <a:cs typeface="Arial"/>
              </a:rPr>
              <a:t>2</a:t>
            </a:r>
            <a:r>
              <a:rPr sz="1400" spc="1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25" dirty="0">
                <a:latin typeface="Bodoni MT" panose="02070603080606020203" pitchFamily="18" charset="0"/>
                <a:cs typeface="Arial"/>
              </a:rPr>
              <a:t>y</a:t>
            </a:r>
            <a:r>
              <a:rPr sz="1400" spc="1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80" dirty="0">
                <a:latin typeface="Bodoni MT" panose="02070603080606020203" pitchFamily="18" charset="0"/>
                <a:cs typeface="Arial"/>
              </a:rPr>
              <a:t>s</a:t>
            </a:r>
            <a:r>
              <a:rPr sz="1400" spc="-95" dirty="0">
                <a:latin typeface="Bodoni MT" panose="02070603080606020203" pitchFamily="18" charset="0"/>
                <a:cs typeface="Arial"/>
              </a:rPr>
              <a:t>u</a:t>
            </a:r>
            <a:r>
              <a:rPr sz="1400" spc="1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10" dirty="0">
                <a:latin typeface="Bodoni MT" panose="02070603080606020203" pitchFamily="18" charset="0"/>
                <a:cs typeface="Arial"/>
              </a:rPr>
              <a:t>modificació</a:t>
            </a:r>
            <a:r>
              <a:rPr sz="1400" spc="-25" dirty="0">
                <a:latin typeface="Bodoni MT" panose="02070603080606020203" pitchFamily="18" charset="0"/>
                <a:cs typeface="Arial"/>
              </a:rPr>
              <a:t>n</a:t>
            </a:r>
            <a:r>
              <a:rPr sz="1400" spc="1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45" dirty="0">
                <a:latin typeface="Bodoni MT" panose="02070603080606020203" pitchFamily="18" charset="0"/>
                <a:cs typeface="Arial"/>
              </a:rPr>
              <a:t>e</a:t>
            </a:r>
            <a:r>
              <a:rPr sz="1400" spc="-55" dirty="0">
                <a:latin typeface="Bodoni MT" panose="02070603080606020203" pitchFamily="18" charset="0"/>
                <a:cs typeface="Arial"/>
              </a:rPr>
              <a:t>n</a:t>
            </a:r>
            <a:r>
              <a:rPr sz="1400" spc="1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0" dirty="0">
                <a:latin typeface="Bodoni MT" panose="02070603080606020203" pitchFamily="18" charset="0"/>
                <a:cs typeface="Arial"/>
              </a:rPr>
              <a:t>l</a:t>
            </a:r>
            <a:r>
              <a:rPr sz="1400" spc="-10" dirty="0">
                <a:latin typeface="Bodoni MT" panose="02070603080606020203" pitchFamily="18" charset="0"/>
                <a:cs typeface="Arial"/>
              </a:rPr>
              <a:t>a</a:t>
            </a:r>
            <a:r>
              <a:rPr sz="1400" spc="1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45" dirty="0">
                <a:latin typeface="Bodoni MT" panose="02070603080606020203" pitchFamily="18" charset="0"/>
                <a:cs typeface="Arial"/>
              </a:rPr>
              <a:t>Resolució</a:t>
            </a:r>
            <a:r>
              <a:rPr sz="1400" spc="-60" dirty="0">
                <a:latin typeface="Bodoni MT" panose="02070603080606020203" pitchFamily="18" charset="0"/>
                <a:cs typeface="Arial"/>
              </a:rPr>
              <a:t>n</a:t>
            </a:r>
            <a:r>
              <a:rPr sz="1400" spc="1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40" dirty="0">
                <a:latin typeface="Bodoni MT" panose="02070603080606020203" pitchFamily="18" charset="0"/>
                <a:cs typeface="Arial"/>
              </a:rPr>
              <a:t>1356</a:t>
            </a:r>
            <a:r>
              <a:rPr sz="1400" spc="25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20" dirty="0">
                <a:latin typeface="Bodoni MT" panose="02070603080606020203" pitchFamily="18" charset="0"/>
                <a:cs typeface="Arial"/>
              </a:rPr>
              <a:t>de</a:t>
            </a:r>
            <a:r>
              <a:rPr sz="1400" spc="-15" dirty="0">
                <a:latin typeface="Bodoni MT" panose="02070603080606020203" pitchFamily="18" charset="0"/>
                <a:cs typeface="Arial"/>
              </a:rPr>
              <a:t>l</a:t>
            </a:r>
            <a:r>
              <a:rPr sz="1400" spc="5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55" dirty="0">
                <a:latin typeface="Bodoni MT" panose="02070603080606020203" pitchFamily="18" charset="0"/>
                <a:cs typeface="Arial"/>
              </a:rPr>
              <a:t>mism</a:t>
            </a:r>
            <a:r>
              <a:rPr sz="1400" spc="-60" dirty="0">
                <a:latin typeface="Bodoni MT" panose="02070603080606020203" pitchFamily="18" charset="0"/>
                <a:cs typeface="Arial"/>
              </a:rPr>
              <a:t>o</a:t>
            </a:r>
            <a:r>
              <a:rPr sz="1400" spc="5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10" dirty="0">
                <a:latin typeface="Bodoni MT" panose="02070603080606020203" pitchFamily="18" charset="0"/>
                <a:cs typeface="Arial"/>
              </a:rPr>
              <a:t>año,</a:t>
            </a:r>
            <a:r>
              <a:rPr sz="1400" spc="5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20" dirty="0">
                <a:latin typeface="Bodoni MT" panose="02070603080606020203" pitchFamily="18" charset="0"/>
                <a:cs typeface="Arial"/>
              </a:rPr>
              <a:t>expedida</a:t>
            </a:r>
            <a:r>
              <a:rPr sz="1400" spc="-30" dirty="0">
                <a:latin typeface="Bodoni MT" panose="02070603080606020203" pitchFamily="18" charset="0"/>
                <a:cs typeface="Arial"/>
              </a:rPr>
              <a:t>s</a:t>
            </a:r>
            <a:r>
              <a:rPr sz="1400" spc="5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10" dirty="0">
                <a:latin typeface="Bodoni MT" panose="02070603080606020203" pitchFamily="18" charset="0"/>
                <a:cs typeface="Arial"/>
              </a:rPr>
              <a:t>por</a:t>
            </a:r>
            <a:r>
              <a:rPr sz="1400" spc="5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35" dirty="0">
                <a:latin typeface="Bodoni MT" panose="02070603080606020203" pitchFamily="18" charset="0"/>
                <a:cs typeface="Arial"/>
              </a:rPr>
              <a:t>e</a:t>
            </a:r>
            <a:r>
              <a:rPr sz="1400" spc="-20" dirty="0">
                <a:latin typeface="Bodoni MT" panose="02070603080606020203" pitchFamily="18" charset="0"/>
                <a:cs typeface="Arial"/>
              </a:rPr>
              <a:t>l</a:t>
            </a:r>
            <a:r>
              <a:rPr sz="1400" spc="5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10" dirty="0">
                <a:latin typeface="Bodoni MT" panose="02070603080606020203" pitchFamily="18" charset="0"/>
                <a:cs typeface="Arial"/>
              </a:rPr>
              <a:t>Ministeri</a:t>
            </a:r>
            <a:r>
              <a:rPr sz="1400" spc="-30" dirty="0">
                <a:latin typeface="Bodoni MT" panose="02070603080606020203" pitchFamily="18" charset="0"/>
                <a:cs typeface="Arial"/>
              </a:rPr>
              <a:t>o</a:t>
            </a:r>
            <a:r>
              <a:rPr sz="1400" spc="5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20" dirty="0">
                <a:latin typeface="Bodoni MT" panose="02070603080606020203" pitchFamily="18" charset="0"/>
                <a:cs typeface="Arial"/>
              </a:rPr>
              <a:t>de</a:t>
            </a:r>
            <a:r>
              <a:rPr sz="1400" spc="-15" dirty="0">
                <a:latin typeface="Bodoni MT" panose="02070603080606020203" pitchFamily="18" charset="0"/>
                <a:cs typeface="Arial"/>
              </a:rPr>
              <a:t>l</a:t>
            </a:r>
            <a:r>
              <a:rPr sz="1400" spc="5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185" dirty="0">
                <a:latin typeface="Bodoni MT" panose="02070603080606020203" pitchFamily="18" charset="0"/>
                <a:cs typeface="Arial"/>
              </a:rPr>
              <a:t>T</a:t>
            </a:r>
            <a:r>
              <a:rPr sz="1400" spc="10" dirty="0">
                <a:latin typeface="Bodoni MT" panose="02070603080606020203" pitchFamily="18" charset="0"/>
                <a:cs typeface="Arial"/>
              </a:rPr>
              <a:t>rabajo</a:t>
            </a:r>
            <a:r>
              <a:rPr sz="1400" dirty="0">
                <a:latin typeface="Bodoni MT" panose="02070603080606020203" pitchFamily="18" charset="0"/>
                <a:cs typeface="Arial"/>
              </a:rPr>
              <a:t>.</a:t>
            </a:r>
            <a:r>
              <a:rPr sz="1400" spc="50" dirty="0">
                <a:latin typeface="Bodoni MT" panose="02070603080606020203" pitchFamily="18" charset="0"/>
                <a:cs typeface="Arial"/>
              </a:rPr>
              <a:t> </a:t>
            </a:r>
            <a:endParaRPr lang="es-CO" sz="1400" spc="50" dirty="0">
              <a:latin typeface="Bodoni MT" panose="02070603080606020203" pitchFamily="18" charset="0"/>
              <a:cs typeface="Arial"/>
            </a:endParaRPr>
          </a:p>
          <a:p>
            <a:pPr marL="12700" marR="6350" algn="just">
              <a:lnSpc>
                <a:spcPct val="113999"/>
              </a:lnSpc>
            </a:pPr>
            <a:endParaRPr sz="1400" dirty="0">
              <a:latin typeface="Bodoni MT" panose="02070603080606020203" pitchFamily="18" charset="0"/>
              <a:cs typeface="Arial"/>
            </a:endParaRPr>
          </a:p>
        </p:txBody>
      </p:sp>
      <p:sp>
        <p:nvSpPr>
          <p:cNvPr id="9" name="object 26"/>
          <p:cNvSpPr txBox="1"/>
          <p:nvPr/>
        </p:nvSpPr>
        <p:spPr>
          <a:xfrm>
            <a:off x="7575311" y="2029094"/>
            <a:ext cx="4201720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2710" marR="6350" indent="-80645" algn="ctr">
              <a:lnSpc>
                <a:spcPts val="1600"/>
              </a:lnSpc>
            </a:pPr>
            <a:r>
              <a:rPr sz="1600" b="1" spc="-150" dirty="0">
                <a:solidFill>
                  <a:schemeClr val="bg1"/>
                </a:solidFill>
                <a:latin typeface="Arial"/>
                <a:cs typeface="Arial"/>
              </a:rPr>
              <a:t>E</a:t>
            </a:r>
            <a:r>
              <a:rPr sz="1600" b="1" spc="-60" dirty="0">
                <a:solidFill>
                  <a:schemeClr val="bg1"/>
                </a:solidFill>
                <a:latin typeface="Arial"/>
                <a:cs typeface="Arial"/>
              </a:rPr>
              <a:t>l</a:t>
            </a:r>
            <a:r>
              <a:rPr sz="1600" b="1" spc="6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600" b="1" spc="-30" dirty="0">
                <a:solidFill>
                  <a:schemeClr val="bg1"/>
                </a:solidFill>
                <a:latin typeface="Arial"/>
                <a:cs typeface="Arial"/>
              </a:rPr>
              <a:t>Comit</a:t>
            </a:r>
            <a:r>
              <a:rPr sz="1600" b="1" spc="-60" dirty="0">
                <a:solidFill>
                  <a:schemeClr val="bg1"/>
                </a:solidFill>
                <a:latin typeface="Arial"/>
                <a:cs typeface="Arial"/>
              </a:rPr>
              <a:t>é</a:t>
            </a:r>
            <a:r>
              <a:rPr sz="1600" b="1" spc="6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600" b="1" spc="-55" dirty="0">
                <a:solidFill>
                  <a:schemeClr val="bg1"/>
                </a:solidFill>
                <a:latin typeface="Arial"/>
                <a:cs typeface="Arial"/>
              </a:rPr>
              <a:t>d</a:t>
            </a:r>
            <a:r>
              <a:rPr sz="1600" b="1" spc="-85" dirty="0">
                <a:solidFill>
                  <a:schemeClr val="bg1"/>
                </a:solidFill>
                <a:latin typeface="Arial"/>
                <a:cs typeface="Arial"/>
              </a:rPr>
              <a:t>e</a:t>
            </a:r>
            <a:r>
              <a:rPr sz="1600" b="1" spc="6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600" b="1" spc="-40" dirty="0">
                <a:solidFill>
                  <a:schemeClr val="bg1"/>
                </a:solidFill>
                <a:latin typeface="Arial"/>
                <a:cs typeface="Arial"/>
              </a:rPr>
              <a:t>Convivenci</a:t>
            </a:r>
            <a:r>
              <a:rPr sz="1600" b="1" spc="-75" dirty="0">
                <a:solidFill>
                  <a:schemeClr val="bg1"/>
                </a:solidFill>
                <a:latin typeface="Arial"/>
                <a:cs typeface="Arial"/>
              </a:rPr>
              <a:t>a</a:t>
            </a:r>
            <a:r>
              <a:rPr sz="1600" b="1" spc="6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600" b="1" spc="-215" dirty="0">
                <a:solidFill>
                  <a:schemeClr val="bg1"/>
                </a:solidFill>
                <a:latin typeface="Arial"/>
                <a:cs typeface="Arial"/>
              </a:rPr>
              <a:t>L</a:t>
            </a:r>
            <a:r>
              <a:rPr sz="1600" b="1" spc="-15" dirty="0">
                <a:solidFill>
                  <a:schemeClr val="bg1"/>
                </a:solidFill>
                <a:latin typeface="Arial"/>
                <a:cs typeface="Arial"/>
              </a:rPr>
              <a:t>abora</a:t>
            </a:r>
            <a:r>
              <a:rPr sz="1600" b="1" spc="-20" dirty="0">
                <a:solidFill>
                  <a:schemeClr val="bg1"/>
                </a:solidFill>
                <a:latin typeface="Arial"/>
                <a:cs typeface="Arial"/>
              </a:rPr>
              <a:t>l</a:t>
            </a:r>
            <a:r>
              <a:rPr sz="1600" b="1" spc="6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600" b="1" spc="-55" dirty="0">
                <a:solidFill>
                  <a:schemeClr val="bg1"/>
                </a:solidFill>
                <a:latin typeface="Arial"/>
                <a:cs typeface="Arial"/>
              </a:rPr>
              <a:t>debe</a:t>
            </a:r>
            <a:r>
              <a:rPr sz="1600" b="1" spc="-1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600" b="1" spc="-100" dirty="0">
                <a:solidFill>
                  <a:schemeClr val="bg1"/>
                </a:solidFill>
                <a:latin typeface="Arial"/>
                <a:cs typeface="Arial"/>
              </a:rPr>
              <a:t>se</a:t>
            </a:r>
            <a:r>
              <a:rPr sz="1600" b="1" spc="-85" dirty="0">
                <a:solidFill>
                  <a:schemeClr val="bg1"/>
                </a:solidFill>
                <a:latin typeface="Arial"/>
                <a:cs typeface="Arial"/>
              </a:rPr>
              <a:t>r</a:t>
            </a:r>
            <a:r>
              <a:rPr sz="1600" b="1" spc="6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600" b="1" spc="-30" dirty="0">
                <a:solidFill>
                  <a:schemeClr val="bg1"/>
                </a:solidFill>
                <a:latin typeface="Arial"/>
                <a:cs typeface="Arial"/>
              </a:rPr>
              <a:t>conformad</a:t>
            </a:r>
            <a:r>
              <a:rPr sz="1600" b="1" spc="-60" dirty="0">
                <a:solidFill>
                  <a:schemeClr val="bg1"/>
                </a:solidFill>
                <a:latin typeface="Arial"/>
                <a:cs typeface="Arial"/>
              </a:rPr>
              <a:t>o</a:t>
            </a:r>
            <a:r>
              <a:rPr sz="1600" b="1" spc="6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600" b="1" spc="-70" dirty="0">
                <a:solidFill>
                  <a:schemeClr val="bg1"/>
                </a:solidFill>
                <a:latin typeface="Arial"/>
                <a:cs typeface="Arial"/>
              </a:rPr>
              <a:t>e</a:t>
            </a:r>
            <a:r>
              <a:rPr sz="1600" b="1" spc="-100" dirty="0">
                <a:solidFill>
                  <a:schemeClr val="bg1"/>
                </a:solidFill>
                <a:latin typeface="Arial"/>
                <a:cs typeface="Arial"/>
              </a:rPr>
              <a:t>n</a:t>
            </a:r>
            <a:r>
              <a:rPr sz="1600" b="1" spc="6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600" b="1" spc="-45" dirty="0">
                <a:solidFill>
                  <a:schemeClr val="bg1"/>
                </a:solidFill>
                <a:latin typeface="Arial"/>
                <a:cs typeface="Arial"/>
              </a:rPr>
              <a:t>toda</a:t>
            </a:r>
            <a:r>
              <a:rPr sz="1600" b="1" spc="-75" dirty="0">
                <a:solidFill>
                  <a:schemeClr val="bg1"/>
                </a:solidFill>
                <a:latin typeface="Arial"/>
                <a:cs typeface="Arial"/>
              </a:rPr>
              <a:t>s</a:t>
            </a:r>
            <a:r>
              <a:rPr sz="1600" b="1" spc="6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600" b="1" spc="-45" dirty="0">
                <a:solidFill>
                  <a:schemeClr val="bg1"/>
                </a:solidFill>
                <a:latin typeface="Arial"/>
                <a:cs typeface="Arial"/>
              </a:rPr>
              <a:t>la</a:t>
            </a:r>
            <a:r>
              <a:rPr sz="1600" b="1" spc="-95" dirty="0">
                <a:solidFill>
                  <a:schemeClr val="bg1"/>
                </a:solidFill>
                <a:latin typeface="Arial"/>
                <a:cs typeface="Arial"/>
              </a:rPr>
              <a:t>s</a:t>
            </a:r>
            <a:r>
              <a:rPr sz="1600" b="1" spc="6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600" b="1" spc="-75" dirty="0">
                <a:solidFill>
                  <a:schemeClr val="bg1"/>
                </a:solidFill>
                <a:latin typeface="Arial"/>
                <a:cs typeface="Arial"/>
              </a:rPr>
              <a:t>empresas</a:t>
            </a:r>
            <a:r>
              <a:rPr sz="1600" b="1" spc="-2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600" b="1" spc="-70" dirty="0">
                <a:solidFill>
                  <a:schemeClr val="bg1"/>
                </a:solidFill>
                <a:latin typeface="Arial"/>
                <a:cs typeface="Arial"/>
              </a:rPr>
              <a:t>ante</a:t>
            </a:r>
            <a:r>
              <a:rPr sz="1600" b="1" spc="-105" dirty="0">
                <a:solidFill>
                  <a:schemeClr val="bg1"/>
                </a:solidFill>
                <a:latin typeface="Arial"/>
                <a:cs typeface="Arial"/>
              </a:rPr>
              <a:t>s</a:t>
            </a:r>
            <a:r>
              <a:rPr sz="1600" b="1" spc="6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600" b="1" spc="-40" dirty="0">
                <a:solidFill>
                  <a:schemeClr val="bg1"/>
                </a:solidFill>
                <a:latin typeface="Arial"/>
                <a:cs typeface="Arial"/>
              </a:rPr>
              <a:t>de</a:t>
            </a:r>
            <a:r>
              <a:rPr sz="1600" b="1" spc="-30" dirty="0">
                <a:solidFill>
                  <a:schemeClr val="bg1"/>
                </a:solidFill>
                <a:latin typeface="Arial"/>
                <a:cs typeface="Arial"/>
              </a:rPr>
              <a:t>l</a:t>
            </a:r>
            <a:r>
              <a:rPr sz="1600" b="1" spc="6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600" b="1" spc="20" dirty="0">
                <a:solidFill>
                  <a:schemeClr val="bg1"/>
                </a:solidFill>
                <a:latin typeface="Arial"/>
                <a:cs typeface="Arial"/>
              </a:rPr>
              <a:t>3</a:t>
            </a:r>
            <a:r>
              <a:rPr sz="1600" b="1" spc="-10" dirty="0">
                <a:solidFill>
                  <a:schemeClr val="bg1"/>
                </a:solidFill>
                <a:latin typeface="Arial"/>
                <a:cs typeface="Arial"/>
              </a:rPr>
              <a:t>1</a:t>
            </a:r>
            <a:r>
              <a:rPr sz="1600" b="1" spc="6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600" b="1" spc="-55" dirty="0">
                <a:solidFill>
                  <a:schemeClr val="bg1"/>
                </a:solidFill>
                <a:latin typeface="Arial"/>
                <a:cs typeface="Arial"/>
              </a:rPr>
              <a:t>d</a:t>
            </a:r>
            <a:r>
              <a:rPr sz="1600" b="1" spc="-85" dirty="0">
                <a:solidFill>
                  <a:schemeClr val="bg1"/>
                </a:solidFill>
                <a:latin typeface="Arial"/>
                <a:cs typeface="Arial"/>
              </a:rPr>
              <a:t>e</a:t>
            </a:r>
            <a:r>
              <a:rPr sz="1600" b="1" spc="6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600" b="1" spc="-35" dirty="0">
                <a:solidFill>
                  <a:schemeClr val="bg1"/>
                </a:solidFill>
                <a:latin typeface="Arial"/>
                <a:cs typeface="Arial"/>
              </a:rPr>
              <a:t>diciembr</a:t>
            </a:r>
            <a:r>
              <a:rPr sz="1600" b="1" spc="-75" dirty="0">
                <a:solidFill>
                  <a:schemeClr val="bg1"/>
                </a:solidFill>
                <a:latin typeface="Arial"/>
                <a:cs typeface="Arial"/>
              </a:rPr>
              <a:t>e</a:t>
            </a:r>
            <a:r>
              <a:rPr sz="1600" b="1" spc="6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600" b="1" spc="-55" dirty="0">
                <a:solidFill>
                  <a:schemeClr val="bg1"/>
                </a:solidFill>
                <a:latin typeface="Arial"/>
                <a:cs typeface="Arial"/>
              </a:rPr>
              <a:t>d</a:t>
            </a:r>
            <a:r>
              <a:rPr sz="1600" b="1" spc="-85" dirty="0">
                <a:solidFill>
                  <a:schemeClr val="bg1"/>
                </a:solidFill>
                <a:latin typeface="Arial"/>
                <a:cs typeface="Arial"/>
              </a:rPr>
              <a:t>e</a:t>
            </a:r>
            <a:r>
              <a:rPr sz="1600" b="1" spc="6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600" b="1" spc="20" dirty="0">
                <a:solidFill>
                  <a:schemeClr val="bg1"/>
                </a:solidFill>
                <a:latin typeface="Arial"/>
                <a:cs typeface="Arial"/>
              </a:rPr>
              <a:t>2012.</a:t>
            </a:r>
            <a:endParaRPr sz="16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A400EF6-598A-47F4-8C13-6C490669F83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72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307" t="9471" r="11973" b="9590"/>
          <a:stretch/>
        </p:blipFill>
        <p:spPr>
          <a:xfrm rot="20917448">
            <a:off x="875655" y="2458730"/>
            <a:ext cx="2410754" cy="209280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150309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31"/>
          <p:cNvSpPr/>
          <p:nvPr/>
        </p:nvSpPr>
        <p:spPr>
          <a:xfrm rot="336944">
            <a:off x="9958131" y="4234507"/>
            <a:ext cx="1747709" cy="154070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77" y="99175"/>
            <a:ext cx="2597996" cy="1043493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2990626" y="53786"/>
            <a:ext cx="86061" cy="104349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" name="Rectángulo 2"/>
          <p:cNvSpPr/>
          <p:nvPr/>
        </p:nvSpPr>
        <p:spPr>
          <a:xfrm>
            <a:off x="4246075" y="243102"/>
            <a:ext cx="7530956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dirty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COMITÉ DE CONVIVENCIA LABORAL</a:t>
            </a: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059278"/>
            <a:ext cx="12285233" cy="831514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437" y="6364356"/>
            <a:ext cx="1097877" cy="526436"/>
          </a:xfrm>
          <a:prstGeom prst="rect">
            <a:avLst/>
          </a:prstGeom>
        </p:spPr>
      </p:pic>
      <p:sp>
        <p:nvSpPr>
          <p:cNvPr id="13" name="Rectángulo 12"/>
          <p:cNvSpPr/>
          <p:nvPr/>
        </p:nvSpPr>
        <p:spPr>
          <a:xfrm>
            <a:off x="1296314" y="6497993"/>
            <a:ext cx="243047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1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Certificado No SG 2015002502</a:t>
            </a:r>
          </a:p>
        </p:txBody>
      </p:sp>
      <p:sp>
        <p:nvSpPr>
          <p:cNvPr id="10" name="object 27"/>
          <p:cNvSpPr txBox="1"/>
          <p:nvPr/>
        </p:nvSpPr>
        <p:spPr>
          <a:xfrm>
            <a:off x="429404" y="1416488"/>
            <a:ext cx="7529742" cy="5613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276475" algn="ctr">
              <a:lnSpc>
                <a:spcPct val="100000"/>
              </a:lnSpc>
            </a:pPr>
            <a:endParaRPr lang="es-CO" sz="1600" spc="-85" dirty="0">
              <a:solidFill>
                <a:srgbClr val="FF0000"/>
              </a:solidFill>
              <a:latin typeface="Century Gothic" panose="020B0502020202020204" pitchFamily="34" charset="0"/>
              <a:cs typeface="Arial"/>
            </a:endParaRPr>
          </a:p>
          <a:p>
            <a:pPr marL="12700" marR="2276475" algn="ctr">
              <a:lnSpc>
                <a:spcPct val="100000"/>
              </a:lnSpc>
            </a:pPr>
            <a:r>
              <a:rPr sz="1600" spc="-85" dirty="0">
                <a:solidFill>
                  <a:srgbClr val="FF0000"/>
                </a:solidFill>
                <a:latin typeface="Century Gothic" panose="020B0502020202020204" pitchFamily="34" charset="0"/>
                <a:cs typeface="Arial"/>
              </a:rPr>
              <a:t>¿Quiénes lo conforman?</a:t>
            </a:r>
            <a:endParaRPr lang="es-CO" sz="1600" spc="-85" dirty="0">
              <a:solidFill>
                <a:srgbClr val="FF0000"/>
              </a:solidFill>
              <a:latin typeface="Century Gothic" panose="020B0502020202020204" pitchFamily="34" charset="0"/>
              <a:cs typeface="Arial"/>
            </a:endParaRPr>
          </a:p>
          <a:p>
            <a:pPr marL="12700" marR="2276475" algn="ctr">
              <a:lnSpc>
                <a:spcPct val="100000"/>
              </a:lnSpc>
            </a:pPr>
            <a:endParaRPr lang="es-CO" sz="2000" spc="-10" dirty="0">
              <a:solidFill>
                <a:srgbClr val="FF0000"/>
              </a:solidFill>
              <a:latin typeface="Bodoni MT" panose="02070603080606020203" pitchFamily="18" charset="0"/>
              <a:cs typeface="Arial"/>
            </a:endParaRPr>
          </a:p>
          <a:p>
            <a:pPr marL="12700" marR="2276475" algn="ctr">
              <a:lnSpc>
                <a:spcPct val="100000"/>
              </a:lnSpc>
            </a:pPr>
            <a:endParaRPr lang="es-CO" sz="1400" spc="-15" dirty="0">
              <a:latin typeface="Bodoni MT" panose="02070603080606020203" pitchFamily="18" charset="0"/>
              <a:cs typeface="Arial"/>
            </a:endParaRPr>
          </a:p>
          <a:p>
            <a:pPr marL="12700" marR="2276475" algn="just"/>
            <a:r>
              <a:rPr lang="es-CO" sz="1400" spc="-15" dirty="0">
                <a:latin typeface="Bodoni MT" panose="02070603080606020203" pitchFamily="18" charset="0"/>
                <a:cs typeface="Arial"/>
              </a:rPr>
              <a:t>El comité esta conformado dependiendo del tamaño y numero de trabajadores.</a:t>
            </a:r>
          </a:p>
          <a:p>
            <a:pPr marL="12700" marR="2276475" algn="just">
              <a:lnSpc>
                <a:spcPct val="100000"/>
              </a:lnSpc>
            </a:pPr>
            <a:endParaRPr lang="es-CO" sz="1400" spc="-15" dirty="0">
              <a:latin typeface="Bodoni MT" panose="02070603080606020203" pitchFamily="18" charset="0"/>
              <a:cs typeface="Arial"/>
            </a:endParaRPr>
          </a:p>
          <a:p>
            <a:pPr marL="12700" marR="6350" algn="just">
              <a:lnSpc>
                <a:spcPct val="113999"/>
              </a:lnSpc>
              <a:spcBef>
                <a:spcPts val="455"/>
              </a:spcBef>
            </a:pPr>
            <a:r>
              <a:rPr lang="es-CO" sz="1400" spc="-15" dirty="0">
                <a:latin typeface="Bodoni MT" panose="02070603080606020203" pitchFamily="18" charset="0"/>
                <a:cs typeface="Arial"/>
              </a:rPr>
              <a:t>Entre 51 a 500 trabajadores, el comité estará conformado por seis (6) miembros, los cuales tres (3) representantes serán elegidos a través de votación secreta por los trabajadores y (3) tres por el empleador. (la empresa los designara directamente).</a:t>
            </a:r>
          </a:p>
          <a:p>
            <a:pPr marL="12700" marR="6350" algn="just">
              <a:lnSpc>
                <a:spcPct val="113999"/>
              </a:lnSpc>
              <a:spcBef>
                <a:spcPts val="455"/>
              </a:spcBef>
            </a:pPr>
            <a:endParaRPr lang="es-CO" sz="1400" spc="-15" dirty="0">
              <a:latin typeface="Bodoni MT" panose="02070603080606020203" pitchFamily="18" charset="0"/>
              <a:cs typeface="Arial"/>
            </a:endParaRPr>
          </a:p>
          <a:p>
            <a:pPr marL="12700" marR="6350" algn="just">
              <a:lnSpc>
                <a:spcPct val="113999"/>
              </a:lnSpc>
              <a:spcBef>
                <a:spcPts val="455"/>
              </a:spcBef>
            </a:pPr>
            <a:r>
              <a:rPr lang="es-CO" sz="1400" spc="-15" dirty="0">
                <a:latin typeface="Bodoni MT" panose="02070603080606020203" pitchFamily="18" charset="0"/>
                <a:cs typeface="Arial"/>
              </a:rPr>
              <a:t>Los elegidos preferiblemente deben contar con competencias actitudinales y  comportamentales  como  respeto,  imparcialidad,  tolerancia,  serenidad, confidencialidad,  reserva  en  el  manejo  de  información  y  ética;  así  como también, demostrar habilidades de comunicación asertiva, liderazgo y re- solución de conflictos. Los integrantes del Comité deben reunirse ordinaria- mente cada dos  meses y extraordinariamente cuando se requiere.</a:t>
            </a:r>
          </a:p>
          <a:p>
            <a:pPr marL="12700" marR="6350" algn="just">
              <a:lnSpc>
                <a:spcPct val="113999"/>
              </a:lnSpc>
              <a:spcBef>
                <a:spcPts val="455"/>
              </a:spcBef>
            </a:pPr>
            <a:endParaRPr lang="es-CO" sz="1400" spc="-15" dirty="0">
              <a:latin typeface="Bodoni MT" panose="02070603080606020203" pitchFamily="18" charset="0"/>
              <a:cs typeface="Arial"/>
            </a:endParaRPr>
          </a:p>
          <a:p>
            <a:pPr marL="12700" marR="6350" algn="just">
              <a:lnSpc>
                <a:spcPct val="113999"/>
              </a:lnSpc>
              <a:spcBef>
                <a:spcPts val="455"/>
              </a:spcBef>
            </a:pPr>
            <a:endParaRPr lang="es-CO" sz="1400" spc="-15" dirty="0">
              <a:latin typeface="Bodoni MT" panose="02070603080606020203" pitchFamily="18" charset="0"/>
              <a:cs typeface="Arial"/>
            </a:endParaRPr>
          </a:p>
          <a:p>
            <a:pPr marL="12700" marR="6350" algn="just">
              <a:lnSpc>
                <a:spcPct val="113999"/>
              </a:lnSpc>
              <a:spcBef>
                <a:spcPts val="455"/>
              </a:spcBef>
            </a:pPr>
            <a:endParaRPr lang="es-CO" sz="1400" spc="-15" dirty="0">
              <a:latin typeface="Bodoni MT" panose="02070603080606020203" pitchFamily="18" charset="0"/>
              <a:cs typeface="Arial"/>
            </a:endParaRPr>
          </a:p>
          <a:p>
            <a:pPr marL="12700" marR="6350" algn="just">
              <a:lnSpc>
                <a:spcPct val="113999"/>
              </a:lnSpc>
              <a:spcBef>
                <a:spcPts val="455"/>
              </a:spcBef>
            </a:pPr>
            <a:endParaRPr lang="es-CO" sz="1400" spc="-15" dirty="0">
              <a:latin typeface="Bodoni MT" panose="02070603080606020203" pitchFamily="18" charset="0"/>
              <a:cs typeface="Arial"/>
            </a:endParaRPr>
          </a:p>
          <a:p>
            <a:pPr marL="12700" marR="6350" algn="just">
              <a:lnSpc>
                <a:spcPct val="113999"/>
              </a:lnSpc>
              <a:spcBef>
                <a:spcPts val="455"/>
              </a:spcBef>
            </a:pPr>
            <a:endParaRPr sz="1400" spc="-15" dirty="0">
              <a:latin typeface="Bodoni MT" panose="02070603080606020203" pitchFamily="18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75042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3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5"/>
          <p:cNvSpPr/>
          <p:nvPr/>
        </p:nvSpPr>
        <p:spPr>
          <a:xfrm>
            <a:off x="5904062" y="1575787"/>
            <a:ext cx="3380227" cy="27791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77" y="75299"/>
            <a:ext cx="2597996" cy="1043493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2990626" y="53786"/>
            <a:ext cx="86061" cy="104349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" name="Rectángulo 2"/>
          <p:cNvSpPr/>
          <p:nvPr/>
        </p:nvSpPr>
        <p:spPr>
          <a:xfrm>
            <a:off x="3076687" y="243102"/>
            <a:ext cx="87003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dirty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COMITÉ DE CONVIVENCIA LABORAL</a:t>
            </a: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059278"/>
            <a:ext cx="12285233" cy="831514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437" y="6364356"/>
            <a:ext cx="1097877" cy="526436"/>
          </a:xfrm>
          <a:prstGeom prst="rect">
            <a:avLst/>
          </a:prstGeom>
        </p:spPr>
      </p:pic>
      <p:sp>
        <p:nvSpPr>
          <p:cNvPr id="13" name="Rectángulo 12"/>
          <p:cNvSpPr/>
          <p:nvPr/>
        </p:nvSpPr>
        <p:spPr>
          <a:xfrm>
            <a:off x="1296314" y="6497993"/>
            <a:ext cx="243047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1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Certificado No SG 2015002502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3A7C104E-6116-46B0-9CD1-1036E5902E8F}"/>
              </a:ext>
            </a:extLst>
          </p:cNvPr>
          <p:cNvSpPr txBox="1"/>
          <p:nvPr/>
        </p:nvSpPr>
        <p:spPr>
          <a:xfrm>
            <a:off x="198437" y="1906071"/>
            <a:ext cx="4033614" cy="1831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600" spc="-85" dirty="0">
                <a:solidFill>
                  <a:srgbClr val="FF0000"/>
                </a:solidFill>
                <a:latin typeface="Century Gothic" panose="020B0502020202020204" pitchFamily="34" charset="0"/>
                <a:cs typeface="Arial"/>
              </a:rPr>
              <a:t>¿Quiénes no pueden hacer parte del Comité?</a:t>
            </a:r>
          </a:p>
          <a:p>
            <a:endParaRPr lang="es-CO" sz="1100" dirty="0"/>
          </a:p>
          <a:p>
            <a:pPr algn="just"/>
            <a:endParaRPr lang="es-CO" sz="1400" dirty="0">
              <a:latin typeface="Bodoni MT" panose="02070603080606020203" pitchFamily="18" charset="0"/>
            </a:endParaRPr>
          </a:p>
          <a:p>
            <a:pPr algn="just"/>
            <a:r>
              <a:rPr lang="es-CO" sz="1400" dirty="0">
                <a:latin typeface="Bodoni MT" panose="02070603080606020203" pitchFamily="18" charset="0"/>
              </a:rPr>
              <a:t>No podrán ser elegidos aquellos a quienes se les haya formulado una queja de acoso laboral p hayan sido victima del mismo en los últimos 6 meses anteriores a la conformación del comité.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F6B03629-991C-4F91-BB26-D64877E0DE26}"/>
              </a:ext>
            </a:extLst>
          </p:cNvPr>
          <p:cNvSpPr txBox="1"/>
          <p:nvPr/>
        </p:nvSpPr>
        <p:spPr>
          <a:xfrm>
            <a:off x="4555222" y="4399844"/>
            <a:ext cx="62067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pc="-85" dirty="0">
                <a:solidFill>
                  <a:srgbClr val="FF0000"/>
                </a:solidFill>
                <a:latin typeface="Century Gothic" panose="020B0502020202020204" pitchFamily="34" charset="0"/>
                <a:cs typeface="Arial"/>
              </a:rPr>
              <a:t>¿Por cuánto tiempo estarán en su cargo los representantes?</a:t>
            </a:r>
          </a:p>
          <a:p>
            <a:endParaRPr lang="es-CO" dirty="0"/>
          </a:p>
          <a:p>
            <a:pPr algn="just"/>
            <a:r>
              <a:rPr lang="es-CO" sz="1400" dirty="0">
                <a:latin typeface="Bodoni MT" panose="02070603080606020203" pitchFamily="18" charset="0"/>
              </a:rPr>
              <a:t>El periodo de los miembros del comité será de dos, a partir de la conformación del mismo, los cuales se contaran desde la fecha de comunicación de le elección y/o designación de los representantes.</a:t>
            </a:r>
          </a:p>
        </p:txBody>
      </p:sp>
    </p:spTree>
    <p:extLst>
      <p:ext uri="{BB962C8B-B14F-4D97-AF65-F5344CB8AC3E}">
        <p14:creationId xmlns:p14="http://schemas.microsoft.com/office/powerpoint/2010/main" val="3483262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25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0" dur="25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1" dur="25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5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" grpId="0"/>
      <p:bldP spid="5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5"/>
          <p:cNvSpPr/>
          <p:nvPr/>
        </p:nvSpPr>
        <p:spPr>
          <a:xfrm>
            <a:off x="5392403" y="4129367"/>
            <a:ext cx="3205908" cy="2368626"/>
          </a:xfrm>
          <a:prstGeom prst="rect">
            <a:avLst/>
          </a:prstGeom>
          <a:blipFill>
            <a:blip r:embed="rId2" cstate="print"/>
            <a:srcRect/>
            <a:stretch>
              <a:fillRect l="-3190" t="1" b="-11234"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77" y="75299"/>
            <a:ext cx="2597996" cy="1043493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2990626" y="53786"/>
            <a:ext cx="86061" cy="104349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" name="Rectángulo 2"/>
          <p:cNvSpPr/>
          <p:nvPr/>
        </p:nvSpPr>
        <p:spPr>
          <a:xfrm>
            <a:off x="3076687" y="243102"/>
            <a:ext cx="87003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4000" dirty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COMITÉ DE CONVIVENCIA LABORAL</a:t>
            </a: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059278"/>
            <a:ext cx="12285233" cy="831514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437" y="6364356"/>
            <a:ext cx="1097877" cy="526436"/>
          </a:xfrm>
          <a:prstGeom prst="rect">
            <a:avLst/>
          </a:prstGeom>
        </p:spPr>
      </p:pic>
      <p:sp>
        <p:nvSpPr>
          <p:cNvPr id="13" name="Rectángulo 12"/>
          <p:cNvSpPr/>
          <p:nvPr/>
        </p:nvSpPr>
        <p:spPr>
          <a:xfrm>
            <a:off x="1296314" y="6497993"/>
            <a:ext cx="243047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1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Certificado No SG 2015002502</a:t>
            </a:r>
          </a:p>
        </p:txBody>
      </p:sp>
      <p:sp>
        <p:nvSpPr>
          <p:cNvPr id="8" name="object 34"/>
          <p:cNvSpPr txBox="1"/>
          <p:nvPr/>
        </p:nvSpPr>
        <p:spPr>
          <a:xfrm>
            <a:off x="370121" y="1516603"/>
            <a:ext cx="4670904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85" dirty="0">
                <a:solidFill>
                  <a:srgbClr val="FF0000"/>
                </a:solidFill>
                <a:latin typeface="Century Gothic" panose="020B0502020202020204" pitchFamily="34" charset="0"/>
                <a:cs typeface="Arial"/>
              </a:rPr>
              <a:t>¿Cuáles son sus funciones?</a:t>
            </a:r>
          </a:p>
        </p:txBody>
      </p:sp>
      <p:sp>
        <p:nvSpPr>
          <p:cNvPr id="9" name="object 35"/>
          <p:cNvSpPr txBox="1"/>
          <p:nvPr/>
        </p:nvSpPr>
        <p:spPr>
          <a:xfrm>
            <a:off x="198437" y="2131611"/>
            <a:ext cx="10091317" cy="24919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3040" marR="6350" indent="-180340">
              <a:lnSpc>
                <a:spcPct val="117600"/>
              </a:lnSpc>
              <a:buFont typeface="Arial"/>
              <a:buChar char="•"/>
              <a:tabLst>
                <a:tab pos="192405" algn="l"/>
              </a:tabLst>
            </a:pPr>
            <a:r>
              <a:rPr sz="1400" spc="-45" dirty="0">
                <a:latin typeface="Bodoni MT" panose="02070603080606020203" pitchFamily="18" charset="0"/>
                <a:cs typeface="Arial"/>
              </a:rPr>
              <a:t>Recibi</a:t>
            </a:r>
            <a:r>
              <a:rPr sz="1400" spc="-85" dirty="0">
                <a:latin typeface="Bodoni MT" panose="02070603080606020203" pitchFamily="18" charset="0"/>
                <a:cs typeface="Arial"/>
              </a:rPr>
              <a:t>r</a:t>
            </a:r>
            <a:r>
              <a:rPr sz="1400" spc="10" dirty="0">
                <a:latin typeface="Bodoni MT" panose="02070603080606020203" pitchFamily="18" charset="0"/>
                <a:cs typeface="Arial"/>
              </a:rPr>
              <a:t>, </a:t>
            </a:r>
            <a:r>
              <a:rPr sz="1400" spc="-15" dirty="0">
                <a:latin typeface="Bodoni MT" panose="02070603080606020203" pitchFamily="18" charset="0"/>
                <a:cs typeface="Arial"/>
              </a:rPr>
              <a:t>analizar</a:t>
            </a:r>
            <a:r>
              <a:rPr sz="1400" spc="1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30" dirty="0">
                <a:latin typeface="Bodoni MT" panose="02070603080606020203" pitchFamily="18" charset="0"/>
                <a:cs typeface="Arial"/>
              </a:rPr>
              <a:t>y</a:t>
            </a:r>
            <a:r>
              <a:rPr sz="1400" spc="1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15" dirty="0">
                <a:latin typeface="Bodoni MT" panose="02070603080606020203" pitchFamily="18" charset="0"/>
                <a:cs typeface="Arial"/>
              </a:rPr>
              <a:t>dar</a:t>
            </a:r>
            <a:r>
              <a:rPr sz="1400" spc="1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40" dirty="0">
                <a:latin typeface="Bodoni MT" panose="02070603080606020203" pitchFamily="18" charset="0"/>
                <a:cs typeface="Arial"/>
              </a:rPr>
              <a:t>trámite</a:t>
            </a:r>
            <a:r>
              <a:rPr sz="1400" spc="1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10" dirty="0">
                <a:latin typeface="Bodoni MT" panose="02070603080606020203" pitchFamily="18" charset="0"/>
                <a:cs typeface="Arial"/>
              </a:rPr>
              <a:t>a</a:t>
            </a:r>
            <a:r>
              <a:rPr sz="1400" spc="1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45" dirty="0">
                <a:latin typeface="Bodoni MT" panose="02070603080606020203" pitchFamily="18" charset="0"/>
                <a:cs typeface="Arial"/>
              </a:rPr>
              <a:t>las</a:t>
            </a:r>
            <a:r>
              <a:rPr sz="1400" spc="1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40" dirty="0">
                <a:latin typeface="Bodoni MT" panose="02070603080606020203" pitchFamily="18" charset="0"/>
                <a:cs typeface="Arial"/>
              </a:rPr>
              <a:t>quejas</a:t>
            </a:r>
            <a:r>
              <a:rPr sz="1400" spc="1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45" dirty="0">
                <a:latin typeface="Bodoni MT" panose="02070603080606020203" pitchFamily="18" charset="0"/>
                <a:cs typeface="Arial"/>
              </a:rPr>
              <a:t>que</a:t>
            </a:r>
            <a:r>
              <a:rPr sz="1400" spc="1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90" dirty="0">
                <a:latin typeface="Bodoni MT" panose="02070603080606020203" pitchFamily="18" charset="0"/>
                <a:cs typeface="Arial"/>
              </a:rPr>
              <a:t>se</a:t>
            </a:r>
            <a:r>
              <a:rPr sz="1400" spc="1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50" dirty="0">
                <a:latin typeface="Bodoni MT" panose="02070603080606020203" pitchFamily="18" charset="0"/>
                <a:cs typeface="Arial"/>
              </a:rPr>
              <a:t>presenten</a:t>
            </a:r>
            <a:r>
              <a:rPr sz="1400" spc="1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55" dirty="0">
                <a:latin typeface="Bodoni MT" panose="02070603080606020203" pitchFamily="18" charset="0"/>
                <a:cs typeface="Arial"/>
              </a:rPr>
              <a:t>en</a:t>
            </a:r>
            <a:r>
              <a:rPr sz="1400" spc="1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45" dirty="0">
                <a:latin typeface="Bodoni MT" panose="02070603080606020203" pitchFamily="18" charset="0"/>
                <a:cs typeface="Arial"/>
              </a:rPr>
              <a:t>las</a:t>
            </a:r>
            <a:r>
              <a:rPr sz="1400" spc="-3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45" dirty="0">
                <a:latin typeface="Bodoni MT" panose="02070603080606020203" pitchFamily="18" charset="0"/>
                <a:cs typeface="Arial"/>
              </a:rPr>
              <a:t>que</a:t>
            </a:r>
            <a:r>
              <a:rPr sz="1400" spc="1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90" dirty="0">
                <a:latin typeface="Bodoni MT" panose="02070603080606020203" pitchFamily="18" charset="0"/>
                <a:cs typeface="Arial"/>
              </a:rPr>
              <a:t>se</a:t>
            </a:r>
            <a:r>
              <a:rPr sz="1400" spc="1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35" dirty="0">
                <a:latin typeface="Bodoni MT" panose="02070603080606020203" pitchFamily="18" charset="0"/>
                <a:cs typeface="Arial"/>
              </a:rPr>
              <a:t>describan</a:t>
            </a:r>
            <a:r>
              <a:rPr sz="1400" spc="1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45" dirty="0">
                <a:latin typeface="Bodoni MT" panose="02070603080606020203" pitchFamily="18" charset="0"/>
                <a:cs typeface="Arial"/>
              </a:rPr>
              <a:t>situaciones</a:t>
            </a:r>
            <a:r>
              <a:rPr sz="1400" spc="1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45" dirty="0">
                <a:latin typeface="Bodoni MT" panose="02070603080606020203" pitchFamily="18" charset="0"/>
                <a:cs typeface="Arial"/>
              </a:rPr>
              <a:t>que</a:t>
            </a:r>
            <a:r>
              <a:rPr sz="1400" spc="1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35" dirty="0">
                <a:latin typeface="Bodoni MT" panose="02070603080606020203" pitchFamily="18" charset="0"/>
                <a:cs typeface="Arial"/>
              </a:rPr>
              <a:t>puedan</a:t>
            </a:r>
            <a:r>
              <a:rPr sz="1400" spc="1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40" dirty="0">
                <a:latin typeface="Bodoni MT" panose="02070603080606020203" pitchFamily="18" charset="0"/>
                <a:cs typeface="Arial"/>
              </a:rPr>
              <a:t>constituir</a:t>
            </a:r>
            <a:r>
              <a:rPr sz="1400" spc="1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45" dirty="0">
                <a:latin typeface="Bodoni MT" panose="02070603080606020203" pitchFamily="18" charset="0"/>
                <a:cs typeface="Arial"/>
              </a:rPr>
              <a:t>acoso</a:t>
            </a:r>
            <a:r>
              <a:rPr sz="1400" spc="1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10" dirty="0">
                <a:latin typeface="Bodoni MT" panose="02070603080606020203" pitchFamily="18" charset="0"/>
                <a:cs typeface="Arial"/>
              </a:rPr>
              <a:t>laboral.</a:t>
            </a:r>
            <a:endParaRPr sz="1400" dirty="0">
              <a:latin typeface="Bodoni MT" panose="02070603080606020203" pitchFamily="18" charset="0"/>
              <a:cs typeface="Arial"/>
            </a:endParaRPr>
          </a:p>
          <a:p>
            <a:pPr>
              <a:lnSpc>
                <a:spcPts val="500"/>
              </a:lnSpc>
              <a:spcBef>
                <a:spcPts val="29"/>
              </a:spcBef>
              <a:buFont typeface="Arial"/>
              <a:buChar char="•"/>
            </a:pPr>
            <a:endParaRPr sz="1400" dirty="0">
              <a:latin typeface="Bodoni MT" panose="02070603080606020203" pitchFamily="18" charset="0"/>
            </a:endParaRPr>
          </a:p>
          <a:p>
            <a:pPr marL="192405" indent="-180340">
              <a:lnSpc>
                <a:spcPct val="100000"/>
              </a:lnSpc>
              <a:buFont typeface="Arial"/>
              <a:buChar char="•"/>
              <a:tabLst>
                <a:tab pos="192405" algn="l"/>
              </a:tabLst>
            </a:pPr>
            <a:r>
              <a:rPr sz="1400" spc="-45" dirty="0">
                <a:latin typeface="Bodoni MT" panose="02070603080606020203" pitchFamily="18" charset="0"/>
                <a:cs typeface="Arial"/>
              </a:rPr>
              <a:t>Escuchar</a:t>
            </a:r>
            <a:r>
              <a:rPr sz="1400" spc="2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10" dirty="0">
                <a:latin typeface="Bodoni MT" panose="02070603080606020203" pitchFamily="18" charset="0"/>
                <a:cs typeface="Arial"/>
              </a:rPr>
              <a:t>a</a:t>
            </a:r>
            <a:r>
              <a:rPr sz="1400" spc="2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30" dirty="0">
                <a:latin typeface="Bodoni MT" panose="02070603080606020203" pitchFamily="18" charset="0"/>
                <a:cs typeface="Arial"/>
              </a:rPr>
              <a:t>las</a:t>
            </a:r>
            <a:r>
              <a:rPr sz="1400" spc="2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10" dirty="0">
                <a:latin typeface="Bodoni MT" panose="02070603080606020203" pitchFamily="18" charset="0"/>
                <a:cs typeface="Arial"/>
              </a:rPr>
              <a:t>pa</a:t>
            </a:r>
            <a:r>
              <a:rPr sz="1400" spc="20" dirty="0">
                <a:latin typeface="Bodoni MT" panose="02070603080606020203" pitchFamily="18" charset="0"/>
                <a:cs typeface="Arial"/>
              </a:rPr>
              <a:t>r</a:t>
            </a:r>
            <a:r>
              <a:rPr sz="1400" spc="-60" dirty="0">
                <a:latin typeface="Bodoni MT" panose="02070603080606020203" pitchFamily="18" charset="0"/>
                <a:cs typeface="Arial"/>
              </a:rPr>
              <a:t>tes</a:t>
            </a:r>
            <a:r>
              <a:rPr sz="1400" spc="2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15" dirty="0">
                <a:latin typeface="Bodoni MT" panose="02070603080606020203" pitchFamily="18" charset="0"/>
                <a:cs typeface="Arial"/>
              </a:rPr>
              <a:t>involucradas</a:t>
            </a:r>
            <a:r>
              <a:rPr sz="1400" spc="2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15" dirty="0">
                <a:latin typeface="Bodoni MT" panose="02070603080606020203" pitchFamily="18" charset="0"/>
                <a:cs typeface="Arial"/>
              </a:rPr>
              <a:t>de</a:t>
            </a:r>
            <a:r>
              <a:rPr sz="1400" spc="2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25" dirty="0">
                <a:latin typeface="Bodoni MT" panose="02070603080606020203" pitchFamily="18" charset="0"/>
                <a:cs typeface="Arial"/>
              </a:rPr>
              <a:t>manera</a:t>
            </a:r>
            <a:r>
              <a:rPr sz="1400" spc="2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dirty="0">
                <a:latin typeface="Bodoni MT" panose="02070603080606020203" pitchFamily="18" charset="0"/>
                <a:cs typeface="Arial"/>
              </a:rPr>
              <a:t>individual.</a:t>
            </a:r>
          </a:p>
          <a:p>
            <a:pPr marL="192405" marR="6350" indent="-180340">
              <a:lnSpc>
                <a:spcPct val="117600"/>
              </a:lnSpc>
              <a:spcBef>
                <a:spcPts val="340"/>
              </a:spcBef>
              <a:buFont typeface="Arial"/>
              <a:buChar char="•"/>
              <a:tabLst>
                <a:tab pos="192405" algn="l"/>
              </a:tabLst>
            </a:pPr>
            <a:r>
              <a:rPr sz="1400" spc="-40" dirty="0">
                <a:latin typeface="Bodoni MT" panose="02070603080606020203" pitchFamily="18" charset="0"/>
                <a:cs typeface="Arial"/>
              </a:rPr>
              <a:t>Promover</a:t>
            </a:r>
            <a:r>
              <a:rPr sz="1400" spc="25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30" dirty="0">
                <a:latin typeface="Bodoni MT" panose="02070603080606020203" pitchFamily="18" charset="0"/>
                <a:cs typeface="Arial"/>
              </a:rPr>
              <a:t>espacios</a:t>
            </a:r>
            <a:r>
              <a:rPr sz="1400" spc="25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15" dirty="0">
                <a:latin typeface="Bodoni MT" panose="02070603080606020203" pitchFamily="18" charset="0"/>
                <a:cs typeface="Arial"/>
              </a:rPr>
              <a:t>de</a:t>
            </a:r>
            <a:r>
              <a:rPr sz="1400" spc="25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5" dirty="0">
                <a:latin typeface="Bodoni MT" panose="02070603080606020203" pitchFamily="18" charset="0"/>
                <a:cs typeface="Arial"/>
              </a:rPr>
              <a:t>diálogo</a:t>
            </a:r>
            <a:r>
              <a:rPr sz="1400" spc="25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5" dirty="0">
                <a:latin typeface="Bodoni MT" panose="02070603080606020203" pitchFamily="18" charset="0"/>
                <a:cs typeface="Arial"/>
              </a:rPr>
              <a:t>para</a:t>
            </a:r>
            <a:r>
              <a:rPr sz="1400" spc="25" dirty="0">
                <a:latin typeface="Bodoni MT" panose="02070603080606020203" pitchFamily="18" charset="0"/>
                <a:cs typeface="Arial"/>
              </a:rPr>
              <a:t> </a:t>
            </a:r>
            <a:r>
              <a:rPr sz="1400" dirty="0">
                <a:latin typeface="Bodoni MT" panose="02070603080606020203" pitchFamily="18" charset="0"/>
                <a:cs typeface="Arial"/>
              </a:rPr>
              <a:t>llegar</a:t>
            </a:r>
            <a:r>
              <a:rPr sz="1400" spc="25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10" dirty="0">
                <a:latin typeface="Bodoni MT" panose="02070603080606020203" pitchFamily="18" charset="0"/>
                <a:cs typeface="Arial"/>
              </a:rPr>
              <a:t>a</a:t>
            </a:r>
            <a:r>
              <a:rPr sz="1400" spc="25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20" dirty="0">
                <a:latin typeface="Bodoni MT" panose="02070603080606020203" pitchFamily="18" charset="0"/>
                <a:cs typeface="Arial"/>
              </a:rPr>
              <a:t>una</a:t>
            </a:r>
            <a:r>
              <a:rPr sz="1400" spc="25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25" dirty="0">
                <a:latin typeface="Bodoni MT" panose="02070603080606020203" pitchFamily="18" charset="0"/>
                <a:cs typeface="Arial"/>
              </a:rPr>
              <a:t>solución</a:t>
            </a:r>
            <a:r>
              <a:rPr sz="1400" spc="25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20" dirty="0">
                <a:latin typeface="Bodoni MT" panose="02070603080606020203" pitchFamily="18" charset="0"/>
                <a:cs typeface="Arial"/>
              </a:rPr>
              <a:t>efecti</a:t>
            </a:r>
            <a:r>
              <a:rPr sz="1400" spc="-120" dirty="0">
                <a:latin typeface="Bodoni MT" panose="02070603080606020203" pitchFamily="18" charset="0"/>
                <a:cs typeface="Arial"/>
              </a:rPr>
              <a:t>-</a:t>
            </a:r>
            <a:r>
              <a:rPr sz="1400" spc="-10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15" dirty="0">
                <a:latin typeface="Bodoni MT" panose="02070603080606020203" pitchFamily="18" charset="0"/>
                <a:cs typeface="Arial"/>
              </a:rPr>
              <a:t>va</a:t>
            </a:r>
            <a:r>
              <a:rPr sz="1400" spc="2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15" dirty="0">
                <a:latin typeface="Bodoni MT" panose="02070603080606020203" pitchFamily="18" charset="0"/>
                <a:cs typeface="Arial"/>
              </a:rPr>
              <a:t>de</a:t>
            </a:r>
            <a:r>
              <a:rPr sz="1400" spc="2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30" dirty="0">
                <a:latin typeface="Bodoni MT" panose="02070603080606020203" pitchFamily="18" charset="0"/>
                <a:cs typeface="Arial"/>
              </a:rPr>
              <a:t>las</a:t>
            </a:r>
            <a:r>
              <a:rPr sz="1400" spc="2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20" dirty="0">
                <a:latin typeface="Bodoni MT" panose="02070603080606020203" pitchFamily="18" charset="0"/>
                <a:cs typeface="Arial"/>
              </a:rPr>
              <a:t>controversias.</a:t>
            </a:r>
            <a:endParaRPr sz="1400" dirty="0">
              <a:latin typeface="Bodoni MT" panose="02070603080606020203" pitchFamily="18" charset="0"/>
              <a:cs typeface="Arial"/>
            </a:endParaRPr>
          </a:p>
          <a:p>
            <a:pPr>
              <a:lnSpc>
                <a:spcPts val="500"/>
              </a:lnSpc>
              <a:spcBef>
                <a:spcPts val="29"/>
              </a:spcBef>
              <a:buFont typeface="Arial"/>
              <a:buChar char="•"/>
            </a:pPr>
            <a:endParaRPr sz="1400" dirty="0">
              <a:latin typeface="Bodoni MT" panose="02070603080606020203" pitchFamily="18" charset="0"/>
            </a:endParaRPr>
          </a:p>
          <a:p>
            <a:pPr marL="192405" indent="-180340">
              <a:lnSpc>
                <a:spcPct val="100000"/>
              </a:lnSpc>
              <a:buFont typeface="Arial"/>
              <a:buChar char="•"/>
              <a:tabLst>
                <a:tab pos="192405" algn="l"/>
              </a:tabLst>
            </a:pPr>
            <a:r>
              <a:rPr sz="1400" spc="-55" dirty="0">
                <a:latin typeface="Bodoni MT" panose="02070603080606020203" pitchFamily="18" charset="0"/>
                <a:cs typeface="Arial"/>
              </a:rPr>
              <a:t>Fo</a:t>
            </a:r>
            <a:r>
              <a:rPr sz="1400" spc="-25" dirty="0">
                <a:latin typeface="Bodoni MT" panose="02070603080606020203" pitchFamily="18" charset="0"/>
                <a:cs typeface="Arial"/>
              </a:rPr>
              <a:t>rmular</a:t>
            </a:r>
            <a:r>
              <a:rPr sz="1400" spc="2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25" dirty="0">
                <a:latin typeface="Bodoni MT" panose="02070603080606020203" pitchFamily="18" charset="0"/>
                <a:cs typeface="Arial"/>
              </a:rPr>
              <a:t>planes</a:t>
            </a:r>
            <a:r>
              <a:rPr sz="1400" spc="2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15" dirty="0">
                <a:latin typeface="Bodoni MT" panose="02070603080606020203" pitchFamily="18" charset="0"/>
                <a:cs typeface="Arial"/>
              </a:rPr>
              <a:t>de</a:t>
            </a:r>
            <a:r>
              <a:rPr sz="1400" spc="2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5" dirty="0">
                <a:latin typeface="Bodoni MT" panose="02070603080606020203" pitchFamily="18" charset="0"/>
                <a:cs typeface="Arial"/>
              </a:rPr>
              <a:t>mejora.</a:t>
            </a:r>
            <a:endParaRPr sz="1400" dirty="0">
              <a:latin typeface="Bodoni MT" panose="02070603080606020203" pitchFamily="18" charset="0"/>
              <a:cs typeface="Arial"/>
            </a:endParaRPr>
          </a:p>
          <a:p>
            <a:pPr>
              <a:lnSpc>
                <a:spcPts val="500"/>
              </a:lnSpc>
              <a:spcBef>
                <a:spcPts val="29"/>
              </a:spcBef>
              <a:buFont typeface="Arial"/>
              <a:buChar char="•"/>
            </a:pPr>
            <a:endParaRPr sz="1400" dirty="0">
              <a:latin typeface="Bodoni MT" panose="02070603080606020203" pitchFamily="18" charset="0"/>
            </a:endParaRPr>
          </a:p>
          <a:p>
            <a:pPr marL="192405" indent="-180340">
              <a:lnSpc>
                <a:spcPct val="100000"/>
              </a:lnSpc>
              <a:buFont typeface="Arial"/>
              <a:buChar char="•"/>
              <a:tabLst>
                <a:tab pos="192405" algn="l"/>
              </a:tabLst>
            </a:pPr>
            <a:r>
              <a:rPr sz="1400" spc="-25" dirty="0">
                <a:latin typeface="Bodoni MT" panose="02070603080606020203" pitchFamily="18" charset="0"/>
                <a:cs typeface="Arial"/>
              </a:rPr>
              <a:t>Sugerir</a:t>
            </a:r>
            <a:r>
              <a:rPr sz="1400" spc="2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10" dirty="0">
                <a:latin typeface="Bodoni MT" panose="02070603080606020203" pitchFamily="18" charset="0"/>
                <a:cs typeface="Arial"/>
              </a:rPr>
              <a:t>a</a:t>
            </a:r>
            <a:r>
              <a:rPr sz="1400" spc="2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5" dirty="0">
                <a:latin typeface="Bodoni MT" panose="02070603080606020203" pitchFamily="18" charset="0"/>
                <a:cs typeface="Arial"/>
              </a:rPr>
              <a:t>la</a:t>
            </a:r>
            <a:r>
              <a:rPr sz="1400" spc="2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5" dirty="0">
                <a:latin typeface="Bodoni MT" panose="02070603080606020203" pitchFamily="18" charset="0"/>
                <a:cs typeface="Arial"/>
              </a:rPr>
              <a:t>alta</a:t>
            </a:r>
            <a:r>
              <a:rPr sz="1400" spc="2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5" dirty="0">
                <a:latin typeface="Bodoni MT" panose="02070603080606020203" pitchFamily="18" charset="0"/>
                <a:cs typeface="Arial"/>
              </a:rPr>
              <a:t>dirección</a:t>
            </a:r>
            <a:r>
              <a:rPr sz="1400" spc="2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20" dirty="0">
                <a:latin typeface="Bodoni MT" panose="02070603080606020203" pitchFamily="18" charset="0"/>
                <a:cs typeface="Arial"/>
              </a:rPr>
              <a:t>medidas</a:t>
            </a:r>
            <a:r>
              <a:rPr sz="1400" spc="2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30" dirty="0">
                <a:latin typeface="Bodoni MT" panose="02070603080606020203" pitchFamily="18" charset="0"/>
                <a:cs typeface="Arial"/>
              </a:rPr>
              <a:t>preventivas</a:t>
            </a:r>
            <a:r>
              <a:rPr sz="1400" spc="2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10" dirty="0">
                <a:latin typeface="Bodoni MT" panose="02070603080606020203" pitchFamily="18" charset="0"/>
                <a:cs typeface="Arial"/>
              </a:rPr>
              <a:t>y</a:t>
            </a:r>
            <a:r>
              <a:rPr sz="1400" spc="2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20" dirty="0">
                <a:latin typeface="Bodoni MT" panose="02070603080606020203" pitchFamily="18" charset="0"/>
                <a:cs typeface="Arial"/>
              </a:rPr>
              <a:t>correctivas.</a:t>
            </a:r>
            <a:endParaRPr sz="1400" dirty="0">
              <a:latin typeface="Bodoni MT" panose="02070603080606020203" pitchFamily="18" charset="0"/>
              <a:cs typeface="Arial"/>
            </a:endParaRPr>
          </a:p>
          <a:p>
            <a:pPr>
              <a:lnSpc>
                <a:spcPts val="500"/>
              </a:lnSpc>
              <a:spcBef>
                <a:spcPts val="29"/>
              </a:spcBef>
              <a:buFont typeface="Arial"/>
              <a:buChar char="•"/>
            </a:pPr>
            <a:endParaRPr sz="1400" dirty="0">
              <a:latin typeface="Bodoni MT" panose="02070603080606020203" pitchFamily="18" charset="0"/>
            </a:endParaRPr>
          </a:p>
          <a:p>
            <a:pPr marL="192405" indent="-180340">
              <a:lnSpc>
                <a:spcPct val="100000"/>
              </a:lnSpc>
              <a:buFont typeface="Arial"/>
              <a:buChar char="•"/>
              <a:tabLst>
                <a:tab pos="192405" algn="l"/>
              </a:tabLst>
            </a:pPr>
            <a:r>
              <a:rPr sz="1400" spc="-20" dirty="0">
                <a:latin typeface="Bodoni MT" panose="02070603080606020203" pitchFamily="18" charset="0"/>
                <a:cs typeface="Arial"/>
              </a:rPr>
              <a:t>Realizar</a:t>
            </a:r>
            <a:r>
              <a:rPr sz="1400" spc="2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30" dirty="0">
                <a:latin typeface="Bodoni MT" panose="02070603080606020203" pitchFamily="18" charset="0"/>
                <a:cs typeface="Arial"/>
              </a:rPr>
              <a:t>seguimiento</a:t>
            </a:r>
            <a:r>
              <a:rPr sz="1400" spc="2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10" dirty="0">
                <a:latin typeface="Bodoni MT" panose="02070603080606020203" pitchFamily="18" charset="0"/>
                <a:cs typeface="Arial"/>
              </a:rPr>
              <a:t>a</a:t>
            </a:r>
            <a:r>
              <a:rPr sz="1400" spc="2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30" dirty="0">
                <a:latin typeface="Bodoni MT" panose="02070603080606020203" pitchFamily="18" charset="0"/>
                <a:cs typeface="Arial"/>
              </a:rPr>
              <a:t>las</a:t>
            </a:r>
            <a:r>
              <a:rPr sz="1400" spc="2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25" dirty="0">
                <a:latin typeface="Bodoni MT" panose="02070603080606020203" pitchFamily="18" charset="0"/>
                <a:cs typeface="Arial"/>
              </a:rPr>
              <a:t>recomendaciones</a:t>
            </a:r>
            <a:r>
              <a:rPr sz="1400" spc="2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5" dirty="0">
                <a:latin typeface="Bodoni MT" panose="02070603080606020203" pitchFamily="18" charset="0"/>
                <a:cs typeface="Arial"/>
              </a:rPr>
              <a:t>dadas.</a:t>
            </a:r>
            <a:endParaRPr sz="1400" dirty="0">
              <a:latin typeface="Bodoni MT" panose="02070603080606020203" pitchFamily="18" charset="0"/>
              <a:cs typeface="Arial"/>
            </a:endParaRPr>
          </a:p>
          <a:p>
            <a:pPr marL="192405" marR="6350" indent="-180340">
              <a:lnSpc>
                <a:spcPct val="117600"/>
              </a:lnSpc>
              <a:spcBef>
                <a:spcPts val="340"/>
              </a:spcBef>
              <a:buFont typeface="Arial"/>
              <a:buChar char="•"/>
              <a:tabLst>
                <a:tab pos="192405" algn="l"/>
              </a:tabLst>
            </a:pPr>
            <a:r>
              <a:rPr sz="1400" spc="-15" dirty="0">
                <a:latin typeface="Bodoni MT" panose="02070603080606020203" pitchFamily="18" charset="0"/>
                <a:cs typeface="Arial"/>
              </a:rPr>
              <a:t>Comunicar</a:t>
            </a:r>
            <a:r>
              <a:rPr sz="1400" spc="9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10" dirty="0">
                <a:latin typeface="Bodoni MT" panose="02070603080606020203" pitchFamily="18" charset="0"/>
                <a:cs typeface="Arial"/>
              </a:rPr>
              <a:t>a</a:t>
            </a:r>
            <a:r>
              <a:rPr sz="1400" spc="9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5" dirty="0">
                <a:latin typeface="Bodoni MT" panose="02070603080606020203" pitchFamily="18" charset="0"/>
                <a:cs typeface="Arial"/>
              </a:rPr>
              <a:t>la</a:t>
            </a:r>
            <a:r>
              <a:rPr sz="1400" spc="9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5" dirty="0">
                <a:latin typeface="Bodoni MT" panose="02070603080606020203" pitchFamily="18" charset="0"/>
                <a:cs typeface="Arial"/>
              </a:rPr>
              <a:t>alta</a:t>
            </a:r>
            <a:r>
              <a:rPr sz="1400" spc="9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5" dirty="0">
                <a:latin typeface="Bodoni MT" panose="02070603080606020203" pitchFamily="18" charset="0"/>
                <a:cs typeface="Arial"/>
              </a:rPr>
              <a:t>dirección</a:t>
            </a:r>
            <a:r>
              <a:rPr sz="1400" spc="9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25" dirty="0">
                <a:latin typeface="Bodoni MT" panose="02070603080606020203" pitchFamily="18" charset="0"/>
                <a:cs typeface="Arial"/>
              </a:rPr>
              <a:t>aquellos</a:t>
            </a:r>
            <a:r>
              <a:rPr sz="1400" spc="9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45" dirty="0">
                <a:latin typeface="Bodoni MT" panose="02070603080606020203" pitchFamily="18" charset="0"/>
                <a:cs typeface="Arial"/>
              </a:rPr>
              <a:t>casos</a:t>
            </a:r>
            <a:r>
              <a:rPr sz="1400" spc="9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35" dirty="0">
                <a:latin typeface="Bodoni MT" panose="02070603080606020203" pitchFamily="18" charset="0"/>
                <a:cs typeface="Arial"/>
              </a:rPr>
              <a:t>en</a:t>
            </a:r>
            <a:r>
              <a:rPr sz="1400" spc="9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35" dirty="0">
                <a:latin typeface="Bodoni MT" panose="02070603080606020203" pitchFamily="18" charset="0"/>
                <a:cs typeface="Arial"/>
              </a:rPr>
              <a:t>los</a:t>
            </a:r>
            <a:r>
              <a:rPr sz="1400" spc="9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25" dirty="0">
                <a:latin typeface="Bodoni MT" panose="02070603080606020203" pitchFamily="18" charset="0"/>
                <a:cs typeface="Arial"/>
              </a:rPr>
              <a:t>que</a:t>
            </a:r>
            <a:r>
              <a:rPr sz="1400" spc="9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15" dirty="0">
                <a:latin typeface="Bodoni MT" panose="02070603080606020203" pitchFamily="18" charset="0"/>
                <a:cs typeface="Arial"/>
              </a:rPr>
              <a:t>no</a:t>
            </a:r>
            <a:r>
              <a:rPr sz="1400" spc="9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70" dirty="0">
                <a:latin typeface="Bodoni MT" panose="02070603080606020203" pitchFamily="18" charset="0"/>
                <a:cs typeface="Arial"/>
              </a:rPr>
              <a:t>se</a:t>
            </a:r>
            <a:r>
              <a:rPr sz="1400" spc="-35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5" dirty="0">
                <a:latin typeface="Bodoni MT" panose="02070603080606020203" pitchFamily="18" charset="0"/>
                <a:cs typeface="Arial"/>
              </a:rPr>
              <a:t>logre</a:t>
            </a:r>
            <a:r>
              <a:rPr sz="1400" spc="2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40" dirty="0">
                <a:latin typeface="Bodoni MT" panose="02070603080606020203" pitchFamily="18" charset="0"/>
                <a:cs typeface="Arial"/>
              </a:rPr>
              <a:t>un</a:t>
            </a:r>
            <a:r>
              <a:rPr sz="1400" spc="2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15" dirty="0">
                <a:latin typeface="Bodoni MT" panose="02070603080606020203" pitchFamily="18" charset="0"/>
                <a:cs typeface="Arial"/>
              </a:rPr>
              <a:t>acuerdo</a:t>
            </a:r>
            <a:r>
              <a:rPr sz="1400" spc="2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dirty="0">
                <a:latin typeface="Bodoni MT" panose="02070603080606020203" pitchFamily="18" charset="0"/>
                <a:cs typeface="Arial"/>
              </a:rPr>
              <a:t>o</a:t>
            </a:r>
            <a:r>
              <a:rPr sz="1400" spc="2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15" dirty="0">
                <a:latin typeface="Bodoni MT" panose="02070603080606020203" pitchFamily="18" charset="0"/>
                <a:cs typeface="Arial"/>
              </a:rPr>
              <a:t>no</a:t>
            </a:r>
            <a:r>
              <a:rPr sz="1400" spc="2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70" dirty="0">
                <a:latin typeface="Bodoni MT" panose="02070603080606020203" pitchFamily="18" charset="0"/>
                <a:cs typeface="Arial"/>
              </a:rPr>
              <a:t>se</a:t>
            </a:r>
            <a:r>
              <a:rPr sz="1400" spc="2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20" dirty="0">
                <a:latin typeface="Bodoni MT" panose="02070603080606020203" pitchFamily="18" charset="0"/>
                <a:cs typeface="Arial"/>
              </a:rPr>
              <a:t>cumplan</a:t>
            </a:r>
            <a:r>
              <a:rPr sz="1400" spc="2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30" dirty="0">
                <a:latin typeface="Bodoni MT" panose="02070603080606020203" pitchFamily="18" charset="0"/>
                <a:cs typeface="Arial"/>
              </a:rPr>
              <a:t>las</a:t>
            </a:r>
            <a:r>
              <a:rPr sz="1400" spc="2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20" dirty="0">
                <a:latin typeface="Bodoni MT" panose="02070603080606020203" pitchFamily="18" charset="0"/>
                <a:cs typeface="Arial"/>
              </a:rPr>
              <a:t>recomendaciones.</a:t>
            </a:r>
            <a:endParaRPr sz="1400" dirty="0">
              <a:latin typeface="Bodoni MT" panose="02070603080606020203" pitchFamily="18" charset="0"/>
              <a:cs typeface="Arial"/>
            </a:endParaRPr>
          </a:p>
          <a:p>
            <a:pPr marL="192405" marR="6350" indent="-180340" algn="just">
              <a:lnSpc>
                <a:spcPct val="117600"/>
              </a:lnSpc>
              <a:spcBef>
                <a:spcPts val="340"/>
              </a:spcBef>
              <a:buFont typeface="Arial"/>
              <a:buChar char="•"/>
              <a:tabLst>
                <a:tab pos="192405" algn="l"/>
              </a:tabLst>
            </a:pPr>
            <a:r>
              <a:rPr sz="1400" spc="-20" dirty="0">
                <a:latin typeface="Bodoni MT" panose="02070603080606020203" pitchFamily="18" charset="0"/>
                <a:cs typeface="Arial"/>
              </a:rPr>
              <a:t>Realizar</a:t>
            </a:r>
            <a:r>
              <a:rPr sz="140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85" dirty="0">
                <a:latin typeface="Bodoni MT" panose="02070603080606020203" pitchFamily="18" charset="0"/>
                <a:cs typeface="Arial"/>
              </a:rPr>
              <a:t> </a:t>
            </a:r>
            <a:r>
              <a:rPr sz="1400" dirty="0">
                <a:latin typeface="Bodoni MT" panose="02070603080606020203" pitchFamily="18" charset="0"/>
                <a:cs typeface="Arial"/>
              </a:rPr>
              <a:t>info</a:t>
            </a:r>
            <a:r>
              <a:rPr sz="1400" spc="5" dirty="0">
                <a:latin typeface="Bodoni MT" panose="02070603080606020203" pitchFamily="18" charset="0"/>
                <a:cs typeface="Arial"/>
              </a:rPr>
              <a:t>r</a:t>
            </a:r>
            <a:r>
              <a:rPr sz="1400" spc="-70" dirty="0">
                <a:latin typeface="Bodoni MT" panose="02070603080606020203" pitchFamily="18" charset="0"/>
                <a:cs typeface="Arial"/>
              </a:rPr>
              <a:t>mes</a:t>
            </a:r>
            <a:r>
              <a:rPr sz="140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85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35" dirty="0">
                <a:latin typeface="Bodoni MT" panose="02070603080606020203" pitchFamily="18" charset="0"/>
                <a:cs typeface="Arial"/>
              </a:rPr>
              <a:t>trimestrales</a:t>
            </a:r>
            <a:r>
              <a:rPr sz="140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85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10" dirty="0">
                <a:latin typeface="Bodoni MT" panose="02070603080606020203" pitchFamily="18" charset="0"/>
                <a:cs typeface="Arial"/>
              </a:rPr>
              <a:t>y</a:t>
            </a:r>
            <a:r>
              <a:rPr sz="140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85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30" dirty="0">
                <a:latin typeface="Bodoni MT" panose="02070603080606020203" pitchFamily="18" charset="0"/>
                <a:cs typeface="Arial"/>
              </a:rPr>
              <a:t>anuales</a:t>
            </a:r>
            <a:r>
              <a:rPr sz="140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85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20" dirty="0">
                <a:latin typeface="Bodoni MT" panose="02070603080606020203" pitchFamily="18" charset="0"/>
                <a:cs typeface="Arial"/>
              </a:rPr>
              <a:t>con</a:t>
            </a:r>
            <a:r>
              <a:rPr sz="140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85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35" dirty="0">
                <a:latin typeface="Bodoni MT" panose="02070603080606020203" pitchFamily="18" charset="0"/>
                <a:cs typeface="Arial"/>
              </a:rPr>
              <a:t>los</a:t>
            </a:r>
            <a:r>
              <a:rPr sz="140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85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30" dirty="0">
                <a:latin typeface="Bodoni MT" panose="02070603080606020203" pitchFamily="18" charset="0"/>
                <a:cs typeface="Arial"/>
              </a:rPr>
              <a:t>resultados</a:t>
            </a:r>
            <a:r>
              <a:rPr sz="140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85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15" dirty="0">
                <a:latin typeface="Bodoni MT" panose="02070603080606020203" pitchFamily="18" charset="0"/>
                <a:cs typeface="Arial"/>
              </a:rPr>
              <a:t>de</a:t>
            </a:r>
            <a:r>
              <a:rPr sz="1400" spc="-1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75" dirty="0">
                <a:latin typeface="Bodoni MT" panose="02070603080606020203" pitchFamily="18" charset="0"/>
                <a:cs typeface="Arial"/>
              </a:rPr>
              <a:t>su</a:t>
            </a:r>
            <a:r>
              <a:rPr sz="1400" spc="35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20" dirty="0">
                <a:latin typeface="Bodoni MT" panose="02070603080606020203" pitchFamily="18" charset="0"/>
                <a:cs typeface="Arial"/>
              </a:rPr>
              <a:t>gestión,</a:t>
            </a:r>
            <a:r>
              <a:rPr sz="1400" spc="35" dirty="0">
                <a:latin typeface="Bodoni MT" panose="02070603080606020203" pitchFamily="18" charset="0"/>
                <a:cs typeface="Arial"/>
              </a:rPr>
              <a:t> </a:t>
            </a:r>
            <a:r>
              <a:rPr sz="1400" dirty="0">
                <a:latin typeface="Bodoni MT" panose="02070603080606020203" pitchFamily="18" charset="0"/>
                <a:cs typeface="Arial"/>
              </a:rPr>
              <a:t>elaborar</a:t>
            </a:r>
            <a:r>
              <a:rPr sz="1400" spc="35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35" dirty="0">
                <a:latin typeface="Bodoni MT" panose="02070603080606020203" pitchFamily="18" charset="0"/>
                <a:cs typeface="Arial"/>
              </a:rPr>
              <a:t>estadísticas</a:t>
            </a:r>
            <a:r>
              <a:rPr sz="1400" spc="35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15" dirty="0">
                <a:latin typeface="Bodoni MT" panose="02070603080606020203" pitchFamily="18" charset="0"/>
                <a:cs typeface="Arial"/>
              </a:rPr>
              <a:t>de</a:t>
            </a:r>
            <a:r>
              <a:rPr sz="1400" spc="35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25" dirty="0">
                <a:latin typeface="Bodoni MT" panose="02070603080606020203" pitchFamily="18" charset="0"/>
                <a:cs typeface="Arial"/>
              </a:rPr>
              <a:t>quejas</a:t>
            </a:r>
            <a:r>
              <a:rPr sz="1400" spc="35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10" dirty="0">
                <a:latin typeface="Bodoni MT" panose="02070603080606020203" pitchFamily="18" charset="0"/>
                <a:cs typeface="Arial"/>
              </a:rPr>
              <a:t>y</a:t>
            </a:r>
            <a:r>
              <a:rPr sz="1400" spc="35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30" dirty="0">
                <a:latin typeface="Bodoni MT" panose="02070603080606020203" pitchFamily="18" charset="0"/>
                <a:cs typeface="Arial"/>
              </a:rPr>
              <a:t>reclamos</a:t>
            </a:r>
            <a:r>
              <a:rPr sz="1400" spc="35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10" dirty="0">
                <a:latin typeface="Bodoni MT" panose="02070603080606020203" pitchFamily="18" charset="0"/>
                <a:cs typeface="Arial"/>
              </a:rPr>
              <a:t>y</a:t>
            </a:r>
            <a:r>
              <a:rPr sz="1400" spc="35" dirty="0">
                <a:latin typeface="Bodoni MT" panose="02070603080606020203" pitchFamily="18" charset="0"/>
                <a:cs typeface="Arial"/>
              </a:rPr>
              <a:t> </a:t>
            </a:r>
            <a:r>
              <a:rPr sz="1400" dirty="0">
                <a:latin typeface="Bodoni MT" panose="02070603080606020203" pitchFamily="18" charset="0"/>
                <a:cs typeface="Arial"/>
              </a:rPr>
              <a:t>brindar info</a:t>
            </a:r>
            <a:r>
              <a:rPr sz="1400" spc="5" dirty="0">
                <a:latin typeface="Bodoni MT" panose="02070603080606020203" pitchFamily="18" charset="0"/>
                <a:cs typeface="Arial"/>
              </a:rPr>
              <a:t>r</a:t>
            </a:r>
            <a:r>
              <a:rPr sz="1400" spc="-15" dirty="0">
                <a:latin typeface="Bodoni MT" panose="02070603080606020203" pitchFamily="18" charset="0"/>
                <a:cs typeface="Arial"/>
              </a:rPr>
              <a:t>mación</a:t>
            </a:r>
            <a:r>
              <a:rPr sz="1400" spc="2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10" dirty="0">
                <a:latin typeface="Bodoni MT" panose="02070603080606020203" pitchFamily="18" charset="0"/>
                <a:cs typeface="Arial"/>
              </a:rPr>
              <a:t>a</a:t>
            </a:r>
            <a:r>
              <a:rPr sz="1400" spc="2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35" dirty="0">
                <a:latin typeface="Bodoni MT" panose="02070603080606020203" pitchFamily="18" charset="0"/>
                <a:cs typeface="Arial"/>
              </a:rPr>
              <a:t>los</a:t>
            </a:r>
            <a:r>
              <a:rPr sz="1400" spc="2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25" dirty="0">
                <a:latin typeface="Bodoni MT" panose="02070603080606020203" pitchFamily="18" charset="0"/>
                <a:cs typeface="Arial"/>
              </a:rPr>
              <a:t>organismos</a:t>
            </a:r>
            <a:r>
              <a:rPr sz="1400" spc="2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15" dirty="0">
                <a:latin typeface="Bodoni MT" panose="02070603080606020203" pitchFamily="18" charset="0"/>
                <a:cs typeface="Arial"/>
              </a:rPr>
              <a:t>de</a:t>
            </a:r>
            <a:r>
              <a:rPr sz="1400" spc="20" dirty="0">
                <a:latin typeface="Bodoni MT" panose="02070603080606020203" pitchFamily="18" charset="0"/>
                <a:cs typeface="Arial"/>
              </a:rPr>
              <a:t> </a:t>
            </a:r>
            <a:r>
              <a:rPr sz="1400" spc="-15" dirty="0">
                <a:latin typeface="Bodoni MT" panose="02070603080606020203" pitchFamily="18" charset="0"/>
                <a:cs typeface="Arial"/>
              </a:rPr>
              <a:t>control.</a:t>
            </a:r>
            <a:endParaRPr sz="1400" dirty="0">
              <a:latin typeface="Bodoni MT" panose="02070603080606020203" pitchFamily="18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12922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7"/>
          <p:cNvSpPr/>
          <p:nvPr/>
        </p:nvSpPr>
        <p:spPr>
          <a:xfrm>
            <a:off x="10437994" y="3213112"/>
            <a:ext cx="1662367" cy="35618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77" y="75299"/>
            <a:ext cx="2597996" cy="1043493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2990626" y="53786"/>
            <a:ext cx="86061" cy="104349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" name="Rectángulo 2"/>
          <p:cNvSpPr/>
          <p:nvPr/>
        </p:nvSpPr>
        <p:spPr>
          <a:xfrm>
            <a:off x="3076687" y="243102"/>
            <a:ext cx="87003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4000" dirty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COMITÉ DE CONVIVENCIA LABORAL</a:t>
            </a: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059278"/>
            <a:ext cx="12285233" cy="831514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437" y="6364356"/>
            <a:ext cx="1097877" cy="526436"/>
          </a:xfrm>
          <a:prstGeom prst="rect">
            <a:avLst/>
          </a:prstGeom>
        </p:spPr>
      </p:pic>
      <p:sp>
        <p:nvSpPr>
          <p:cNvPr id="13" name="Rectángulo 12"/>
          <p:cNvSpPr/>
          <p:nvPr/>
        </p:nvSpPr>
        <p:spPr>
          <a:xfrm>
            <a:off x="1296314" y="6497993"/>
            <a:ext cx="243047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1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Certificado No SG 2015002502</a:t>
            </a:r>
          </a:p>
        </p:txBody>
      </p:sp>
      <p:sp>
        <p:nvSpPr>
          <p:cNvPr id="8" name="object 9"/>
          <p:cNvSpPr txBox="1"/>
          <p:nvPr/>
        </p:nvSpPr>
        <p:spPr>
          <a:xfrm>
            <a:off x="198436" y="1308108"/>
            <a:ext cx="3359785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85" dirty="0">
                <a:solidFill>
                  <a:srgbClr val="FF0000"/>
                </a:solidFill>
                <a:latin typeface="Century Gothic" panose="020B0502020202020204" pitchFamily="34" charset="0"/>
                <a:cs typeface="Arial"/>
              </a:rPr>
              <a:t>¿Qué objetivos persigue?</a:t>
            </a:r>
          </a:p>
        </p:txBody>
      </p:sp>
      <p:sp>
        <p:nvSpPr>
          <p:cNvPr id="9" name="object 10"/>
          <p:cNvSpPr txBox="1"/>
          <p:nvPr/>
        </p:nvSpPr>
        <p:spPr>
          <a:xfrm>
            <a:off x="198436" y="1720844"/>
            <a:ext cx="6389650" cy="7745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7815" indent="-285750">
              <a:lnSpc>
                <a:spcPct val="100000"/>
              </a:lnSpc>
              <a:buFont typeface="Arial"/>
              <a:buChar char="•"/>
              <a:tabLst>
                <a:tab pos="192405" algn="l"/>
              </a:tabLst>
            </a:pPr>
            <a:r>
              <a:rPr sz="1400" dirty="0">
                <a:latin typeface="Bodoni MT" panose="02070603080606020203" pitchFamily="18" charset="0"/>
              </a:rPr>
              <a:t>Promover un excelente ambiente de convivencia laboral</a:t>
            </a:r>
          </a:p>
          <a:p>
            <a:pPr marL="285750" indent="-285750">
              <a:lnSpc>
                <a:spcPts val="500"/>
              </a:lnSpc>
              <a:spcBef>
                <a:spcPts val="0"/>
              </a:spcBef>
              <a:buFont typeface="Arial"/>
              <a:buChar char="•"/>
            </a:pPr>
            <a:endParaRPr sz="1400" dirty="0">
              <a:latin typeface="Bodoni MT" panose="02070603080606020203" pitchFamily="18" charset="0"/>
            </a:endParaRPr>
          </a:p>
          <a:p>
            <a:pPr marL="297815" indent="-285750">
              <a:lnSpc>
                <a:spcPct val="100000"/>
              </a:lnSpc>
              <a:buFont typeface="Arial"/>
              <a:buChar char="•"/>
              <a:tabLst>
                <a:tab pos="192405" algn="l"/>
              </a:tabLst>
            </a:pPr>
            <a:r>
              <a:rPr sz="1400" dirty="0">
                <a:latin typeface="Bodoni MT" panose="02070603080606020203" pitchFamily="18" charset="0"/>
              </a:rPr>
              <a:t>Fomentar relaciones positivas entre los trabajadores de la empresa</a:t>
            </a:r>
          </a:p>
          <a:p>
            <a:pPr marL="297815" indent="-285750">
              <a:lnSpc>
                <a:spcPct val="100000"/>
              </a:lnSpc>
              <a:spcBef>
                <a:spcPts val="500"/>
              </a:spcBef>
              <a:buFont typeface="Arial"/>
              <a:buChar char="•"/>
              <a:tabLst>
                <a:tab pos="192405" algn="l"/>
              </a:tabLst>
            </a:pPr>
            <a:r>
              <a:rPr sz="1400" dirty="0">
                <a:latin typeface="Bodoni MT" panose="02070603080606020203" pitchFamily="18" charset="0"/>
              </a:rPr>
              <a:t>Respaldar la dignidad e integridad de las personas en el trabajo.</a:t>
            </a:r>
          </a:p>
        </p:txBody>
      </p:sp>
      <p:sp>
        <p:nvSpPr>
          <p:cNvPr id="10" name="object 11"/>
          <p:cNvSpPr txBox="1"/>
          <p:nvPr/>
        </p:nvSpPr>
        <p:spPr>
          <a:xfrm>
            <a:off x="198436" y="2852533"/>
            <a:ext cx="3361054" cy="25212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441959" algn="just">
              <a:lnSpc>
                <a:spcPct val="100000"/>
              </a:lnSpc>
            </a:pPr>
            <a:r>
              <a:rPr sz="1600" spc="-85" dirty="0">
                <a:solidFill>
                  <a:srgbClr val="FF0000"/>
                </a:solidFill>
                <a:latin typeface="Century Gothic" panose="020B0502020202020204" pitchFamily="34" charset="0"/>
                <a:cs typeface="Arial"/>
              </a:rPr>
              <a:t>¿De qué recursos debe disponer el Comité?</a:t>
            </a:r>
          </a:p>
          <a:p>
            <a:pPr>
              <a:lnSpc>
                <a:spcPts val="500"/>
              </a:lnSpc>
              <a:spcBef>
                <a:spcPts val="17"/>
              </a:spcBef>
            </a:pPr>
            <a:endParaRPr sz="500" dirty="0"/>
          </a:p>
          <a:p>
            <a:pPr marL="12700" marR="6350" indent="-635" algn="just">
              <a:lnSpc>
                <a:spcPct val="113999"/>
              </a:lnSpc>
            </a:pPr>
            <a:r>
              <a:rPr sz="1400" dirty="0">
                <a:latin typeface="Bodoni MT" panose="02070603080606020203" pitchFamily="18" charset="0"/>
              </a:rPr>
              <a:t>Para su funcionamiento deberá garantizarse un espacio </a:t>
            </a:r>
            <a:r>
              <a:rPr sz="1400" dirty="0" err="1">
                <a:latin typeface="Bodoni MT" panose="02070603080606020203" pitchFamily="18" charset="0"/>
              </a:rPr>
              <a:t>físico</a:t>
            </a:r>
            <a:r>
              <a:rPr sz="1400" dirty="0">
                <a:latin typeface="Bodoni MT" panose="02070603080606020203" pitchFamily="18" charset="0"/>
              </a:rPr>
              <a:t> </a:t>
            </a:r>
            <a:r>
              <a:rPr sz="1400" dirty="0" err="1">
                <a:latin typeface="Bodoni MT" panose="02070603080606020203" pitchFamily="18" charset="0"/>
              </a:rPr>
              <a:t>utilizado</a:t>
            </a:r>
            <a:r>
              <a:rPr sz="1400" dirty="0">
                <a:latin typeface="Bodoni MT" panose="02070603080606020203" pitchFamily="18" charset="0"/>
              </a:rPr>
              <a:t> para las reuniones y demás actividades, así como para el ma- nejo reservado de la documentación. Además, deberán realizarse a sus miembros capacitaciones sobre resolución de conflictos, co- municación asertiva y otros temas considerados prioritarios.</a:t>
            </a:r>
          </a:p>
        </p:txBody>
      </p:sp>
      <p:sp>
        <p:nvSpPr>
          <p:cNvPr id="14" name="object 12"/>
          <p:cNvSpPr txBox="1"/>
          <p:nvPr/>
        </p:nvSpPr>
        <p:spPr>
          <a:xfrm>
            <a:off x="4035262" y="2871986"/>
            <a:ext cx="6251141" cy="27452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23520">
              <a:lnSpc>
                <a:spcPts val="1400"/>
              </a:lnSpc>
            </a:pPr>
            <a:r>
              <a:rPr sz="1600" spc="-85" dirty="0">
                <a:solidFill>
                  <a:srgbClr val="FF0000"/>
                </a:solidFill>
                <a:latin typeface="Century Gothic" panose="020B0502020202020204" pitchFamily="34" charset="0"/>
                <a:cs typeface="Arial"/>
              </a:rPr>
              <a:t>¿Qué deben hacer las empresas que tienen varios centros de trabajo?</a:t>
            </a:r>
          </a:p>
          <a:p>
            <a:pPr marL="12700" marR="6350" indent="-635" algn="just">
              <a:lnSpc>
                <a:spcPct val="113999"/>
              </a:lnSpc>
              <a:spcBef>
                <a:spcPts val="455"/>
              </a:spcBef>
            </a:pPr>
            <a:r>
              <a:rPr sz="1400" dirty="0">
                <a:latin typeface="Bodoni MT" panose="02070603080606020203" pitchFamily="18" charset="0"/>
              </a:rPr>
              <a:t>Las entidades públicas y las empresas privadas que posean dos  o  más  centros  de  trabajo,  unicamente  requieren  de un  Comité  (Resolución  1356),  dejando  a  voluntad  de  la compañía la conformación de otros adicionales de acuerdo a   su   organización   interna   por   regiones   geográficas, departamentos o municipios del país.</a:t>
            </a:r>
          </a:p>
          <a:p>
            <a:pPr marL="12700" marR="6350" indent="-635" algn="just">
              <a:lnSpc>
                <a:spcPct val="113999"/>
              </a:lnSpc>
              <a:spcBef>
                <a:spcPts val="459"/>
              </a:spcBef>
            </a:pPr>
            <a:r>
              <a:rPr sz="1400" dirty="0">
                <a:latin typeface="Bodoni MT" panose="02070603080606020203" pitchFamily="18" charset="0"/>
              </a:rPr>
              <a:t>El Comité de Convivencia Laboral es una herramienta eficaz promovida por el Gobierno Nacional para velar por el bien- estar  de  los  trabajadores  colombianos,  su  implementación es  un  deber  y  una  obligación  que  debe  cumplirse  en  los diferentes entornos laborales.</a:t>
            </a:r>
          </a:p>
        </p:txBody>
      </p:sp>
      <p:sp>
        <p:nvSpPr>
          <p:cNvPr id="15" name="object 15"/>
          <p:cNvSpPr/>
          <p:nvPr/>
        </p:nvSpPr>
        <p:spPr>
          <a:xfrm>
            <a:off x="9684054" y="6087566"/>
            <a:ext cx="27779" cy="40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706563" y="6126314"/>
            <a:ext cx="3285" cy="2895"/>
          </a:xfrm>
          <a:custGeom>
            <a:avLst/>
            <a:gdLst/>
            <a:ahLst/>
            <a:cxnLst/>
            <a:rect l="l" t="t" r="r" b="b"/>
            <a:pathLst>
              <a:path w="3285" h="2895">
                <a:moveTo>
                  <a:pt x="2900" y="1485"/>
                </a:moveTo>
                <a:lnTo>
                  <a:pt x="1735" y="1485"/>
                </a:lnTo>
                <a:lnTo>
                  <a:pt x="2408" y="2286"/>
                </a:lnTo>
                <a:lnTo>
                  <a:pt x="2764" y="2895"/>
                </a:lnTo>
                <a:lnTo>
                  <a:pt x="3285" y="2628"/>
                </a:lnTo>
                <a:lnTo>
                  <a:pt x="2900" y="1485"/>
                </a:lnTo>
              </a:path>
              <a:path w="3285" h="2895">
                <a:moveTo>
                  <a:pt x="1735" y="1485"/>
                </a:moveTo>
                <a:lnTo>
                  <a:pt x="2900" y="1485"/>
                </a:lnTo>
              </a:path>
              <a:path w="3285" h="2895">
                <a:moveTo>
                  <a:pt x="2900" y="1485"/>
                </a:moveTo>
                <a:lnTo>
                  <a:pt x="1735" y="1485"/>
                </a:lnTo>
              </a:path>
              <a:path w="3285" h="2895">
                <a:moveTo>
                  <a:pt x="694" y="0"/>
                </a:moveTo>
                <a:lnTo>
                  <a:pt x="465" y="914"/>
                </a:lnTo>
                <a:lnTo>
                  <a:pt x="46" y="1257"/>
                </a:lnTo>
                <a:lnTo>
                  <a:pt x="0" y="1485"/>
                </a:lnTo>
                <a:lnTo>
                  <a:pt x="465" y="2057"/>
                </a:lnTo>
                <a:lnTo>
                  <a:pt x="1037" y="2628"/>
                </a:lnTo>
                <a:lnTo>
                  <a:pt x="1265" y="1600"/>
                </a:lnTo>
                <a:lnTo>
                  <a:pt x="1735" y="1485"/>
                </a:lnTo>
                <a:lnTo>
                  <a:pt x="2900" y="1485"/>
                </a:lnTo>
                <a:lnTo>
                  <a:pt x="2065" y="1257"/>
                </a:lnTo>
                <a:lnTo>
                  <a:pt x="1964" y="114"/>
                </a:lnTo>
                <a:lnTo>
                  <a:pt x="694" y="0"/>
                </a:lnTo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96734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9" grpId="0"/>
      <p:bldP spid="10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051" y="1793835"/>
            <a:ext cx="4332243" cy="1740059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164132"/>
            <a:ext cx="12285233" cy="704625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3301051" y="3533894"/>
            <a:ext cx="45074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0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¡Muchas Gracias!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059278"/>
            <a:ext cx="12285233" cy="83151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437" y="6364356"/>
            <a:ext cx="1097877" cy="526436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1296314" y="6497993"/>
            <a:ext cx="243047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1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Certificado No SG 2015002502</a:t>
            </a:r>
          </a:p>
        </p:txBody>
      </p:sp>
    </p:spTree>
    <p:extLst>
      <p:ext uri="{BB962C8B-B14F-4D97-AF65-F5344CB8AC3E}">
        <p14:creationId xmlns:p14="http://schemas.microsoft.com/office/powerpoint/2010/main" val="3806817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1931</TotalTime>
  <Words>711</Words>
  <Application>Microsoft Office PowerPoint</Application>
  <PresentationFormat>Panorámica</PresentationFormat>
  <Paragraphs>66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5" baseType="lpstr">
      <vt:lpstr>Arial</vt:lpstr>
      <vt:lpstr>Baskerville Old Face</vt:lpstr>
      <vt:lpstr>Bodoni MT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jesus morales</dc:creator>
  <cp:lastModifiedBy>Maribel Mahecha</cp:lastModifiedBy>
  <cp:revision>117</cp:revision>
  <dcterms:created xsi:type="dcterms:W3CDTF">2015-11-23T15:11:41Z</dcterms:created>
  <dcterms:modified xsi:type="dcterms:W3CDTF">2017-08-17T20:44:20Z</dcterms:modified>
</cp:coreProperties>
</file>