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8" r:id="rId3"/>
    <p:sldId id="272" r:id="rId4"/>
    <p:sldId id="267" r:id="rId5"/>
    <p:sldId id="269" r:id="rId6"/>
    <p:sldId id="271" r:id="rId7"/>
    <p:sldId id="270" r:id="rId8"/>
    <p:sldId id="261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89F4E-011A-43CC-93B6-4DFA2C9B6F8E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8A1EA-3372-445E-8E80-6B5CA79314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371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410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344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184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088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280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80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176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76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219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314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462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F8F3-7487-4B4E-B1FA-A79EC5513EBA}" type="datetimeFigureOut">
              <a:rPr lang="es-CO" smtClean="0"/>
              <a:t>17/08/2017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3A25-743F-41DA-9925-13AE67942A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535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28" y="1430762"/>
            <a:ext cx="7258324" cy="291532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4132"/>
            <a:ext cx="12285233" cy="7046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185" y="4808797"/>
            <a:ext cx="2136726" cy="1024568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908997" y="5602271"/>
            <a:ext cx="2472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Certificado </a:t>
            </a:r>
          </a:p>
          <a:p>
            <a:pPr algn="ctr"/>
            <a:r>
              <a:rPr lang="es-CO" sz="12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No SG 2015002502</a:t>
            </a:r>
          </a:p>
        </p:txBody>
      </p:sp>
    </p:spTree>
    <p:extLst>
      <p:ext uri="{BB962C8B-B14F-4D97-AF65-F5344CB8AC3E}">
        <p14:creationId xmlns:p14="http://schemas.microsoft.com/office/powerpoint/2010/main" val="225771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764" y="701589"/>
            <a:ext cx="2727447" cy="96158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868501" y="2363325"/>
            <a:ext cx="83279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skerville Old Face" panose="02020602080505020303" pitchFamily="18" charset="0"/>
              </a:rPr>
              <a:t>COMITÉ DE CONVIVENCIA </a:t>
            </a:r>
          </a:p>
          <a:p>
            <a:pPr algn="ctr"/>
            <a:r>
              <a:rPr lang="es-ES" sz="48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askerville Old Face" panose="02020602080505020303" pitchFamily="18" charset="0"/>
              </a:rPr>
              <a:t>LABORAL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59278"/>
            <a:ext cx="12285233" cy="831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6364356"/>
            <a:ext cx="1097877" cy="526436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296314" y="6497993"/>
            <a:ext cx="2430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Certificado No SG 2015002502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DD6FC73-618F-4D61-A77F-0ECC0A26DB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61794">
            <a:off x="9136446" y="3763992"/>
            <a:ext cx="2717941" cy="25239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8083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4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7" y="99175"/>
            <a:ext cx="2597996" cy="104349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990626" y="53786"/>
            <a:ext cx="86061" cy="10434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4517679" y="575532"/>
            <a:ext cx="75309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COMITÉ DE CONVIVENCIA LABORAL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59278"/>
            <a:ext cx="12285233" cy="83151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6364356"/>
            <a:ext cx="1097877" cy="526436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296314" y="6497993"/>
            <a:ext cx="2430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Certificado No SG 2015002502</a:t>
            </a:r>
          </a:p>
        </p:txBody>
      </p:sp>
      <p:sp>
        <p:nvSpPr>
          <p:cNvPr id="8" name="object 7"/>
          <p:cNvSpPr txBox="1"/>
          <p:nvPr/>
        </p:nvSpPr>
        <p:spPr>
          <a:xfrm>
            <a:off x="5236134" y="2458729"/>
            <a:ext cx="6094046" cy="25218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22350" algn="r">
              <a:lnSpc>
                <a:spcPct val="100000"/>
              </a:lnSpc>
            </a:pPr>
            <a:endParaRPr lang="es-CO" sz="1600" spc="-85" dirty="0">
              <a:solidFill>
                <a:srgbClr val="FF0000"/>
              </a:solidFill>
              <a:latin typeface="Century Gothic" panose="020B0502020202020204" pitchFamily="34" charset="0"/>
              <a:cs typeface="Arial"/>
            </a:endParaRPr>
          </a:p>
          <a:p>
            <a:pPr marL="12700" marR="1022350" algn="r">
              <a:lnSpc>
                <a:spcPct val="100000"/>
              </a:lnSpc>
            </a:pPr>
            <a:r>
              <a:rPr sz="1600" spc="-8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¿Qu</a:t>
            </a:r>
            <a:r>
              <a:rPr sz="1600" spc="-7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é</a:t>
            </a:r>
            <a:r>
              <a:rPr sz="1600" spc="-1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600" spc="-5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es</a:t>
            </a:r>
            <a:r>
              <a:rPr sz="1600" spc="-1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600" spc="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160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l</a:t>
            </a:r>
            <a:r>
              <a:rPr sz="1600" spc="-1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Comit</a:t>
            </a:r>
            <a:r>
              <a:rPr sz="1600" spc="-2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é</a:t>
            </a:r>
            <a:r>
              <a:rPr sz="1600" spc="-1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600" spc="-3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d</a:t>
            </a:r>
            <a:r>
              <a:rPr sz="1600" spc="-4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e</a:t>
            </a:r>
            <a:r>
              <a:rPr sz="1600" spc="-1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600" spc="-3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Convivenci</a:t>
            </a:r>
            <a:r>
              <a:rPr sz="1600" spc="-4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a</a:t>
            </a:r>
            <a:r>
              <a:rPr sz="1600" spc="-10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Laboral?</a:t>
            </a:r>
            <a:endParaRPr lang="es-CO" sz="1600" spc="-15" dirty="0">
              <a:solidFill>
                <a:srgbClr val="FF0000"/>
              </a:solidFill>
              <a:latin typeface="Century Gothic" panose="020B0502020202020204" pitchFamily="34" charset="0"/>
              <a:cs typeface="Arial"/>
            </a:endParaRPr>
          </a:p>
          <a:p>
            <a:pPr marL="12700" marR="1022350" algn="just">
              <a:lnSpc>
                <a:spcPct val="100000"/>
              </a:lnSpc>
            </a:pPr>
            <a:endParaRPr sz="1600" dirty="0">
              <a:solidFill>
                <a:srgbClr val="FF0000"/>
              </a:solidFill>
              <a:latin typeface="Century Gothic" panose="020B0502020202020204" pitchFamily="34" charset="0"/>
              <a:cs typeface="Arial"/>
            </a:endParaRPr>
          </a:p>
          <a:p>
            <a:pPr>
              <a:lnSpc>
                <a:spcPts val="500"/>
              </a:lnSpc>
              <a:spcBef>
                <a:spcPts val="17"/>
              </a:spcBef>
            </a:pPr>
            <a:endParaRPr sz="700" dirty="0">
              <a:latin typeface="Bodoni MT" panose="02070603080606020203" pitchFamily="18" charset="0"/>
            </a:endParaRPr>
          </a:p>
          <a:p>
            <a:pPr marL="12700" marR="6350" algn="just">
              <a:lnSpc>
                <a:spcPct val="113999"/>
              </a:lnSpc>
            </a:pPr>
            <a:r>
              <a:rPr sz="1400" spc="-14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-114" dirty="0">
                <a:latin typeface="Bodoni MT" panose="02070603080606020203" pitchFamily="18" charset="0"/>
                <a:cs typeface="Arial"/>
              </a:rPr>
              <a:t>s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0" dirty="0">
                <a:latin typeface="Bodoni MT" panose="02070603080606020203" pitchFamily="18" charset="0"/>
                <a:cs typeface="Arial"/>
              </a:rPr>
              <a:t>u</a:t>
            </a:r>
            <a:r>
              <a:rPr sz="1400" spc="-60" dirty="0">
                <a:latin typeface="Bodoni MT" panose="02070603080606020203" pitchFamily="18" charset="0"/>
                <a:cs typeface="Arial"/>
              </a:rPr>
              <a:t>n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grup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o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d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dirty="0">
                <a:latin typeface="Bodoni MT" panose="02070603080606020203" pitchFamily="18" charset="0"/>
                <a:cs typeface="Arial"/>
              </a:rPr>
              <a:t>vigilanci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a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d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0" dirty="0">
                <a:latin typeface="Bodoni MT" panose="02070603080606020203" pitchFamily="18" charset="0"/>
                <a:cs typeface="Arial"/>
              </a:rPr>
              <a:t>obligatori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confo</a:t>
            </a:r>
            <a:r>
              <a:rPr sz="1400" dirty="0">
                <a:latin typeface="Bodoni MT" panose="02070603080606020203" pitchFamily="18" charset="0"/>
                <a:cs typeface="Arial"/>
              </a:rPr>
              <a:t>r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mació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n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por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pa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r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t</a:t>
            </a:r>
            <a:r>
              <a:rPr sz="1400" spc="-70" dirty="0">
                <a:latin typeface="Bodoni MT" panose="02070603080606020203" pitchFamily="18" charset="0"/>
                <a:cs typeface="Arial"/>
              </a:rPr>
              <a:t>e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lo</a:t>
            </a:r>
            <a:r>
              <a:rPr sz="1400" spc="-5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70" dirty="0">
                <a:latin typeface="Bodoni MT" panose="02070603080606020203" pitchFamily="18" charset="0"/>
                <a:cs typeface="Arial"/>
              </a:rPr>
              <a:t>em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-</a:t>
            </a:r>
            <a:r>
              <a:rPr sz="1400" spc="-1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pleadore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público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y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privados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,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cuy</a:t>
            </a:r>
            <a:r>
              <a:rPr sz="1400" spc="-4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0" dirty="0">
                <a:latin typeface="Bodoni MT" panose="02070603080606020203" pitchFamily="18" charset="0"/>
                <a:cs typeface="Arial"/>
              </a:rPr>
              <a:t>finalida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d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0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contribui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r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proteger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los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trabajadore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contr</a:t>
            </a:r>
            <a:r>
              <a:rPr sz="1400" spc="-4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lo</a:t>
            </a:r>
            <a:r>
              <a:rPr sz="1400" spc="-5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riesgo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psicosociale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qu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pueda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n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afectar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4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0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-95" dirty="0">
                <a:latin typeface="Bodoni MT" panose="02070603080606020203" pitchFamily="18" charset="0"/>
                <a:cs typeface="Arial"/>
              </a:rPr>
              <a:t>u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salud,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0" dirty="0">
                <a:latin typeface="Bodoni MT" panose="02070603080606020203" pitchFamily="18" charset="0"/>
                <a:cs typeface="Arial"/>
              </a:rPr>
              <a:t>com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o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0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cas</a:t>
            </a:r>
            <a:r>
              <a:rPr sz="1400" spc="-50" dirty="0">
                <a:latin typeface="Bodoni MT" panose="02070603080606020203" pitchFamily="18" charset="0"/>
                <a:cs typeface="Arial"/>
              </a:rPr>
              <a:t>o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5" dirty="0">
                <a:latin typeface="Bodoni MT" panose="02070603080606020203" pitchFamily="18" charset="0"/>
                <a:cs typeface="Arial"/>
              </a:rPr>
              <a:t>estré</a:t>
            </a:r>
            <a:r>
              <a:rPr sz="1400" spc="-75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ocupacional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y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acos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o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0" dirty="0">
                <a:latin typeface="Bodoni MT" panose="02070603080606020203" pitchFamily="18" charset="0"/>
                <a:cs typeface="Arial"/>
              </a:rPr>
              <a:t>laboral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,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0" dirty="0">
                <a:latin typeface="Bodoni MT" panose="02070603080606020203" pitchFamily="18" charset="0"/>
                <a:cs typeface="Arial"/>
              </a:rPr>
              <a:t>segú</a:t>
            </a:r>
            <a:r>
              <a:rPr sz="1400" spc="-60" dirty="0">
                <a:latin typeface="Bodoni MT" panose="02070603080606020203" pitchFamily="18" charset="0"/>
                <a:cs typeface="Arial"/>
              </a:rPr>
              <a:t>n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o</a:t>
            </a:r>
            <a:r>
              <a:rPr sz="1400" spc="7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regla</a:t>
            </a:r>
            <a:r>
              <a:rPr sz="1400" spc="-130" dirty="0">
                <a:latin typeface="Bodoni MT" panose="02070603080606020203" pitchFamily="18" charset="0"/>
                <a:cs typeface="Arial"/>
              </a:rPr>
              <a:t>-</a:t>
            </a:r>
            <a:r>
              <a:rPr sz="1400" spc="-1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ment</a:t>
            </a:r>
            <a:r>
              <a:rPr sz="1400" spc="-55" dirty="0">
                <a:latin typeface="Bodoni MT" panose="02070603080606020203" pitchFamily="18" charset="0"/>
                <a:cs typeface="Arial"/>
              </a:rPr>
              <a:t>ó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0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Resolució</a:t>
            </a:r>
            <a:r>
              <a:rPr sz="1400" spc="-60" dirty="0">
                <a:latin typeface="Bodoni MT" panose="02070603080606020203" pitchFamily="18" charset="0"/>
                <a:cs typeface="Arial"/>
              </a:rPr>
              <a:t>n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40" dirty="0">
                <a:latin typeface="Bodoni MT" panose="02070603080606020203" pitchFamily="18" charset="0"/>
                <a:cs typeface="Arial"/>
              </a:rPr>
              <a:t>65</a:t>
            </a:r>
            <a:r>
              <a:rPr sz="1400" spc="30" dirty="0">
                <a:latin typeface="Bodoni MT" panose="02070603080606020203" pitchFamily="18" charset="0"/>
                <a:cs typeface="Arial"/>
              </a:rPr>
              <a:t>2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d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40" dirty="0">
                <a:latin typeface="Bodoni MT" panose="02070603080606020203" pitchFamily="18" charset="0"/>
                <a:cs typeface="Arial"/>
              </a:rPr>
              <a:t>201</a:t>
            </a:r>
            <a:r>
              <a:rPr sz="1400" spc="30" dirty="0">
                <a:latin typeface="Bodoni MT" panose="02070603080606020203" pitchFamily="18" charset="0"/>
                <a:cs typeface="Arial"/>
              </a:rPr>
              <a:t>2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y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0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-95" dirty="0">
                <a:latin typeface="Bodoni MT" panose="02070603080606020203" pitchFamily="18" charset="0"/>
                <a:cs typeface="Arial"/>
              </a:rPr>
              <a:t>u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modificació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n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-55" dirty="0">
                <a:latin typeface="Bodoni MT" panose="02070603080606020203" pitchFamily="18" charset="0"/>
                <a:cs typeface="Arial"/>
              </a:rPr>
              <a:t>n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0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Resolució</a:t>
            </a:r>
            <a:r>
              <a:rPr sz="1400" spc="-60" dirty="0">
                <a:latin typeface="Bodoni MT" panose="02070603080606020203" pitchFamily="18" charset="0"/>
                <a:cs typeface="Arial"/>
              </a:rPr>
              <a:t>n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40" dirty="0">
                <a:latin typeface="Bodoni MT" panose="02070603080606020203" pitchFamily="18" charset="0"/>
                <a:cs typeface="Arial"/>
              </a:rPr>
              <a:t>1356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5" dirty="0">
                <a:latin typeface="Bodoni MT" panose="02070603080606020203" pitchFamily="18" charset="0"/>
                <a:cs typeface="Arial"/>
              </a:rPr>
              <a:t>mism</a:t>
            </a:r>
            <a:r>
              <a:rPr sz="1400" spc="-60" dirty="0">
                <a:latin typeface="Bodoni MT" panose="02070603080606020203" pitchFamily="18" charset="0"/>
                <a:cs typeface="Arial"/>
              </a:rPr>
              <a:t>o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año,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expedida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s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por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e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Ministeri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o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l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85" dirty="0">
                <a:latin typeface="Bodoni MT" panose="02070603080606020203" pitchFamily="18" charset="0"/>
                <a:cs typeface="Arial"/>
              </a:rPr>
              <a:t>T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rabajo</a:t>
            </a:r>
            <a:r>
              <a:rPr sz="1400" dirty="0">
                <a:latin typeface="Bodoni MT" panose="02070603080606020203" pitchFamily="18" charset="0"/>
                <a:cs typeface="Arial"/>
              </a:rPr>
              <a:t>.</a:t>
            </a:r>
            <a:r>
              <a:rPr sz="1400" spc="50" dirty="0">
                <a:latin typeface="Bodoni MT" panose="02070603080606020203" pitchFamily="18" charset="0"/>
                <a:cs typeface="Arial"/>
              </a:rPr>
              <a:t> </a:t>
            </a:r>
            <a:endParaRPr lang="es-CO" sz="1400" spc="50" dirty="0">
              <a:latin typeface="Bodoni MT" panose="02070603080606020203" pitchFamily="18" charset="0"/>
              <a:cs typeface="Arial"/>
            </a:endParaRPr>
          </a:p>
          <a:p>
            <a:pPr marL="12700" marR="6350" algn="just">
              <a:lnSpc>
                <a:spcPct val="113999"/>
              </a:lnSpc>
            </a:pPr>
            <a:endParaRPr sz="1400" dirty="0">
              <a:latin typeface="Bodoni MT" panose="02070603080606020203" pitchFamily="18" charset="0"/>
              <a:cs typeface="Arial"/>
            </a:endParaRPr>
          </a:p>
        </p:txBody>
      </p:sp>
      <p:sp>
        <p:nvSpPr>
          <p:cNvPr id="9" name="object 26"/>
          <p:cNvSpPr txBox="1"/>
          <p:nvPr/>
        </p:nvSpPr>
        <p:spPr>
          <a:xfrm>
            <a:off x="7575311" y="2029094"/>
            <a:ext cx="420172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" marR="6350" indent="-80645" algn="ctr">
              <a:lnSpc>
                <a:spcPts val="1600"/>
              </a:lnSpc>
            </a:pPr>
            <a:r>
              <a:rPr sz="1600" b="1" spc="-150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1600" b="1" spc="-60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chemeClr val="bg1"/>
                </a:solidFill>
                <a:latin typeface="Arial"/>
                <a:cs typeface="Arial"/>
              </a:rPr>
              <a:t>Comit</a:t>
            </a:r>
            <a:r>
              <a:rPr sz="1600" b="1" spc="-60" dirty="0">
                <a:solidFill>
                  <a:schemeClr val="bg1"/>
                </a:solidFill>
                <a:latin typeface="Arial"/>
                <a:cs typeface="Arial"/>
              </a:rPr>
              <a:t>é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sz="1600" b="1" spc="-85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40" dirty="0">
                <a:solidFill>
                  <a:schemeClr val="bg1"/>
                </a:solidFill>
                <a:latin typeface="Arial"/>
                <a:cs typeface="Arial"/>
              </a:rPr>
              <a:t>Convivenci</a:t>
            </a:r>
            <a:r>
              <a:rPr sz="1600" b="1" spc="-75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215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sz="1600" b="1" spc="-15" dirty="0">
                <a:solidFill>
                  <a:schemeClr val="bg1"/>
                </a:solidFill>
                <a:latin typeface="Arial"/>
                <a:cs typeface="Arial"/>
              </a:rPr>
              <a:t>abora</a:t>
            </a:r>
            <a:r>
              <a:rPr sz="1600" b="1" spc="-20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chemeClr val="bg1"/>
                </a:solidFill>
                <a:latin typeface="Arial"/>
                <a:cs typeface="Arial"/>
              </a:rPr>
              <a:t>debe</a:t>
            </a:r>
            <a:r>
              <a:rPr sz="1600" b="1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100" dirty="0">
                <a:solidFill>
                  <a:schemeClr val="bg1"/>
                </a:solidFill>
                <a:latin typeface="Arial"/>
                <a:cs typeface="Arial"/>
              </a:rPr>
              <a:t>se</a:t>
            </a:r>
            <a:r>
              <a:rPr sz="1600" b="1" spc="-85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30" dirty="0">
                <a:solidFill>
                  <a:schemeClr val="bg1"/>
                </a:solidFill>
                <a:latin typeface="Arial"/>
                <a:cs typeface="Arial"/>
              </a:rPr>
              <a:t>conformad</a:t>
            </a:r>
            <a:r>
              <a:rPr sz="1600" b="1" spc="-60" dirty="0">
                <a:solidFill>
                  <a:schemeClr val="bg1"/>
                </a:solidFill>
                <a:latin typeface="Arial"/>
                <a:cs typeface="Arial"/>
              </a:rPr>
              <a:t>o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70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1600" b="1" spc="-100" dirty="0">
                <a:solidFill>
                  <a:schemeClr val="bg1"/>
                </a:solidFill>
                <a:latin typeface="Arial"/>
                <a:cs typeface="Arial"/>
              </a:rPr>
              <a:t>n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chemeClr val="bg1"/>
                </a:solidFill>
                <a:latin typeface="Arial"/>
                <a:cs typeface="Arial"/>
              </a:rPr>
              <a:t>toda</a:t>
            </a:r>
            <a:r>
              <a:rPr sz="1600" b="1" spc="-75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45" dirty="0">
                <a:solidFill>
                  <a:schemeClr val="bg1"/>
                </a:solidFill>
                <a:latin typeface="Arial"/>
                <a:cs typeface="Arial"/>
              </a:rPr>
              <a:t>la</a:t>
            </a:r>
            <a:r>
              <a:rPr sz="1600" b="1" spc="-95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75" dirty="0">
                <a:solidFill>
                  <a:schemeClr val="bg1"/>
                </a:solidFill>
                <a:latin typeface="Arial"/>
                <a:cs typeface="Arial"/>
              </a:rPr>
              <a:t>empresas</a:t>
            </a:r>
            <a:r>
              <a:rPr sz="1600" b="1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70" dirty="0">
                <a:solidFill>
                  <a:schemeClr val="bg1"/>
                </a:solidFill>
                <a:latin typeface="Arial"/>
                <a:cs typeface="Arial"/>
              </a:rPr>
              <a:t>ante</a:t>
            </a:r>
            <a:r>
              <a:rPr sz="1600" b="1" spc="-105" dirty="0">
                <a:solidFill>
                  <a:schemeClr val="bg1"/>
                </a:solidFill>
                <a:latin typeface="Arial"/>
                <a:cs typeface="Arial"/>
              </a:rPr>
              <a:t>s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40" dirty="0">
                <a:solidFill>
                  <a:schemeClr val="bg1"/>
                </a:solidFill>
                <a:latin typeface="Arial"/>
                <a:cs typeface="Arial"/>
              </a:rPr>
              <a:t>de</a:t>
            </a:r>
            <a:r>
              <a:rPr sz="1600" b="1" spc="-30" dirty="0">
                <a:solidFill>
                  <a:schemeClr val="bg1"/>
                </a:solidFill>
                <a:latin typeface="Arial"/>
                <a:cs typeface="Arial"/>
              </a:rPr>
              <a:t>l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sz="1600" b="1" spc="-10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sz="1600" b="1" spc="-85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35" dirty="0">
                <a:solidFill>
                  <a:schemeClr val="bg1"/>
                </a:solidFill>
                <a:latin typeface="Arial"/>
                <a:cs typeface="Arial"/>
              </a:rPr>
              <a:t>diciembr</a:t>
            </a:r>
            <a:r>
              <a:rPr sz="1600" b="1" spc="-75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-55" dirty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sz="1600" b="1" spc="-85" dirty="0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sz="1600" b="1" spc="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1600" b="1" spc="20" dirty="0">
                <a:solidFill>
                  <a:schemeClr val="bg1"/>
                </a:solidFill>
                <a:latin typeface="Arial"/>
                <a:cs typeface="Arial"/>
              </a:rPr>
              <a:t>2012.</a:t>
            </a:r>
            <a:endParaRPr sz="1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A400EF6-598A-47F4-8C13-6C490669F83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72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07" t="9471" r="11973" b="9590"/>
          <a:stretch/>
        </p:blipFill>
        <p:spPr>
          <a:xfrm rot="20917448">
            <a:off x="875655" y="2458730"/>
            <a:ext cx="2410754" cy="20928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030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31"/>
          <p:cNvSpPr/>
          <p:nvPr/>
        </p:nvSpPr>
        <p:spPr>
          <a:xfrm rot="336944">
            <a:off x="9958131" y="4234507"/>
            <a:ext cx="1747709" cy="15407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7" y="99175"/>
            <a:ext cx="2597996" cy="104349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990626" y="53786"/>
            <a:ext cx="86061" cy="10434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4246075" y="243102"/>
            <a:ext cx="75309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COMITÉ DE CONVIVENCIA LABORAL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59278"/>
            <a:ext cx="12285233" cy="83151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6364356"/>
            <a:ext cx="1097877" cy="526436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296314" y="6497993"/>
            <a:ext cx="2430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Certificado No SG 2015002502</a:t>
            </a:r>
          </a:p>
        </p:txBody>
      </p:sp>
      <p:sp>
        <p:nvSpPr>
          <p:cNvPr id="10" name="object 27"/>
          <p:cNvSpPr txBox="1"/>
          <p:nvPr/>
        </p:nvSpPr>
        <p:spPr>
          <a:xfrm>
            <a:off x="429404" y="1416488"/>
            <a:ext cx="7529742" cy="561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76475" algn="ctr">
              <a:lnSpc>
                <a:spcPct val="100000"/>
              </a:lnSpc>
            </a:pPr>
            <a:endParaRPr lang="es-CO" sz="1600" spc="-85" dirty="0">
              <a:solidFill>
                <a:srgbClr val="FF0000"/>
              </a:solidFill>
              <a:latin typeface="Century Gothic" panose="020B0502020202020204" pitchFamily="34" charset="0"/>
              <a:cs typeface="Arial"/>
            </a:endParaRPr>
          </a:p>
          <a:p>
            <a:pPr marL="12700" marR="2276475" algn="ctr">
              <a:lnSpc>
                <a:spcPct val="100000"/>
              </a:lnSpc>
            </a:pPr>
            <a:r>
              <a:rPr sz="1600" spc="-8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¿Quiénes lo conforman?</a:t>
            </a:r>
            <a:endParaRPr lang="es-CO" sz="1600" spc="-85" dirty="0">
              <a:solidFill>
                <a:srgbClr val="FF0000"/>
              </a:solidFill>
              <a:latin typeface="Century Gothic" panose="020B0502020202020204" pitchFamily="34" charset="0"/>
              <a:cs typeface="Arial"/>
            </a:endParaRPr>
          </a:p>
          <a:p>
            <a:pPr marL="12700" marR="2276475" algn="ctr">
              <a:lnSpc>
                <a:spcPct val="100000"/>
              </a:lnSpc>
            </a:pPr>
            <a:endParaRPr lang="es-CO" sz="2000" spc="-10" dirty="0">
              <a:solidFill>
                <a:srgbClr val="FF0000"/>
              </a:solidFill>
              <a:latin typeface="Bodoni MT" panose="02070603080606020203" pitchFamily="18" charset="0"/>
              <a:cs typeface="Arial"/>
            </a:endParaRPr>
          </a:p>
          <a:p>
            <a:pPr marL="12700" marR="2276475" algn="ctr">
              <a:lnSpc>
                <a:spcPct val="100000"/>
              </a:lnSpc>
            </a:pPr>
            <a:endParaRPr lang="es-CO" sz="1400" spc="-15" dirty="0">
              <a:latin typeface="Bodoni MT" panose="02070603080606020203" pitchFamily="18" charset="0"/>
              <a:cs typeface="Arial"/>
            </a:endParaRPr>
          </a:p>
          <a:p>
            <a:pPr marL="12700" marR="2276475" algn="just"/>
            <a:r>
              <a:rPr lang="es-CO" sz="1400" spc="-15" dirty="0">
                <a:latin typeface="Bodoni MT" panose="02070603080606020203" pitchFamily="18" charset="0"/>
                <a:cs typeface="Arial"/>
              </a:rPr>
              <a:t>El comité esta conformado dependiendo del tamaño y numero de trabajadores.</a:t>
            </a:r>
          </a:p>
          <a:p>
            <a:pPr marL="12700" marR="2276475" algn="just">
              <a:lnSpc>
                <a:spcPct val="100000"/>
              </a:lnSpc>
            </a:pPr>
            <a:endParaRPr lang="es-CO" sz="1400" spc="-15" dirty="0">
              <a:latin typeface="Bodoni MT" panose="02070603080606020203" pitchFamily="18" charset="0"/>
              <a:cs typeface="Arial"/>
            </a:endParaRPr>
          </a:p>
          <a:p>
            <a:pPr marL="12700" marR="6350" algn="just">
              <a:lnSpc>
                <a:spcPct val="113999"/>
              </a:lnSpc>
              <a:spcBef>
                <a:spcPts val="455"/>
              </a:spcBef>
            </a:pPr>
            <a:r>
              <a:rPr lang="es-CO" sz="1400" spc="-15" dirty="0">
                <a:latin typeface="Bodoni MT" panose="02070603080606020203" pitchFamily="18" charset="0"/>
                <a:cs typeface="Arial"/>
              </a:rPr>
              <a:t>Entre 51 a 500 trabajadores, el comité estará conformado por seis (6) miembros, los cuales tres (3) representantes serán elegidos a través de votación secreta por los trabajadores y (3) tres por el empleador. (la empresa los designara directamente).</a:t>
            </a:r>
          </a:p>
          <a:p>
            <a:pPr marL="12700" marR="6350" algn="just">
              <a:lnSpc>
                <a:spcPct val="113999"/>
              </a:lnSpc>
              <a:spcBef>
                <a:spcPts val="455"/>
              </a:spcBef>
            </a:pPr>
            <a:endParaRPr lang="es-CO" sz="1400" spc="-15" dirty="0">
              <a:latin typeface="Bodoni MT" panose="02070603080606020203" pitchFamily="18" charset="0"/>
              <a:cs typeface="Arial"/>
            </a:endParaRPr>
          </a:p>
          <a:p>
            <a:pPr marL="12700" marR="6350" algn="just">
              <a:lnSpc>
                <a:spcPct val="113999"/>
              </a:lnSpc>
              <a:spcBef>
                <a:spcPts val="455"/>
              </a:spcBef>
            </a:pPr>
            <a:r>
              <a:rPr lang="es-CO" sz="1400" spc="-15" dirty="0">
                <a:latin typeface="Bodoni MT" panose="02070603080606020203" pitchFamily="18" charset="0"/>
                <a:cs typeface="Arial"/>
              </a:rPr>
              <a:t>Los elegidos preferiblemente deben contar con competencias actitudinales y  comportamentales  como  respeto,  imparcialidad,  tolerancia,  serenidad, confidencialidad,  reserva  en  el  manejo  de  información  y  ética;  así  como también, demostrar habilidades de comunicación asertiva, liderazgo y re- solución de conflictos. Los integrantes del Comité deben reunirse ordinaria- mente cada dos  meses y extraordinariamente cuando se requiere.</a:t>
            </a:r>
          </a:p>
          <a:p>
            <a:pPr marL="12700" marR="6350" algn="just">
              <a:lnSpc>
                <a:spcPct val="113999"/>
              </a:lnSpc>
              <a:spcBef>
                <a:spcPts val="455"/>
              </a:spcBef>
            </a:pPr>
            <a:endParaRPr lang="es-CO" sz="1400" spc="-15" dirty="0">
              <a:latin typeface="Bodoni MT" panose="02070603080606020203" pitchFamily="18" charset="0"/>
              <a:cs typeface="Arial"/>
            </a:endParaRPr>
          </a:p>
          <a:p>
            <a:pPr marL="12700" marR="6350" algn="just">
              <a:lnSpc>
                <a:spcPct val="113999"/>
              </a:lnSpc>
              <a:spcBef>
                <a:spcPts val="455"/>
              </a:spcBef>
            </a:pPr>
            <a:endParaRPr lang="es-CO" sz="1400" spc="-15" dirty="0">
              <a:latin typeface="Bodoni MT" panose="02070603080606020203" pitchFamily="18" charset="0"/>
              <a:cs typeface="Arial"/>
            </a:endParaRPr>
          </a:p>
          <a:p>
            <a:pPr marL="12700" marR="6350" algn="just">
              <a:lnSpc>
                <a:spcPct val="113999"/>
              </a:lnSpc>
              <a:spcBef>
                <a:spcPts val="455"/>
              </a:spcBef>
            </a:pPr>
            <a:endParaRPr lang="es-CO" sz="1400" spc="-15" dirty="0">
              <a:latin typeface="Bodoni MT" panose="02070603080606020203" pitchFamily="18" charset="0"/>
              <a:cs typeface="Arial"/>
            </a:endParaRPr>
          </a:p>
          <a:p>
            <a:pPr marL="12700" marR="6350" algn="just">
              <a:lnSpc>
                <a:spcPct val="113999"/>
              </a:lnSpc>
              <a:spcBef>
                <a:spcPts val="455"/>
              </a:spcBef>
            </a:pPr>
            <a:endParaRPr lang="es-CO" sz="1400" spc="-15" dirty="0">
              <a:latin typeface="Bodoni MT" panose="02070603080606020203" pitchFamily="18" charset="0"/>
              <a:cs typeface="Arial"/>
            </a:endParaRPr>
          </a:p>
          <a:p>
            <a:pPr marL="12700" marR="6350" algn="just">
              <a:lnSpc>
                <a:spcPct val="113999"/>
              </a:lnSpc>
              <a:spcBef>
                <a:spcPts val="455"/>
              </a:spcBef>
            </a:pPr>
            <a:endParaRPr sz="1400" spc="-15" dirty="0">
              <a:latin typeface="Bodoni MT" panose="020706030806060202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504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5"/>
          <p:cNvSpPr/>
          <p:nvPr/>
        </p:nvSpPr>
        <p:spPr>
          <a:xfrm>
            <a:off x="5904062" y="1575787"/>
            <a:ext cx="3380227" cy="2779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7" y="75299"/>
            <a:ext cx="2597996" cy="104349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990626" y="53786"/>
            <a:ext cx="86061" cy="10434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3076687" y="243102"/>
            <a:ext cx="87003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COMITÉ DE CONVIVENCIA LABORAL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59278"/>
            <a:ext cx="12285233" cy="83151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6364356"/>
            <a:ext cx="1097877" cy="526436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296314" y="6497993"/>
            <a:ext cx="2430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Certificado No SG 2015002502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A7C104E-6116-46B0-9CD1-1036E5902E8F}"/>
              </a:ext>
            </a:extLst>
          </p:cNvPr>
          <p:cNvSpPr txBox="1"/>
          <p:nvPr/>
        </p:nvSpPr>
        <p:spPr>
          <a:xfrm>
            <a:off x="198437" y="1906071"/>
            <a:ext cx="403361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spc="-8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¿Quiénes no pueden hacer parte del Comité?</a:t>
            </a:r>
          </a:p>
          <a:p>
            <a:endParaRPr lang="es-CO" sz="1100" dirty="0"/>
          </a:p>
          <a:p>
            <a:pPr algn="just"/>
            <a:endParaRPr lang="es-CO" sz="1400" dirty="0">
              <a:latin typeface="Bodoni MT" panose="02070603080606020203" pitchFamily="18" charset="0"/>
            </a:endParaRPr>
          </a:p>
          <a:p>
            <a:pPr algn="just"/>
            <a:r>
              <a:rPr lang="es-CO" sz="1400" dirty="0">
                <a:latin typeface="Bodoni MT" panose="02070603080606020203" pitchFamily="18" charset="0"/>
              </a:rPr>
              <a:t>No podrán ser elegidos aquellos a quienes se les haya formulado una queja de acoso laboral p hayan sido victima del mismo en los últimos 6 meses anteriores a la conformación del comité.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6B03629-991C-4F91-BB26-D64877E0DE26}"/>
              </a:ext>
            </a:extLst>
          </p:cNvPr>
          <p:cNvSpPr txBox="1"/>
          <p:nvPr/>
        </p:nvSpPr>
        <p:spPr>
          <a:xfrm>
            <a:off x="4555222" y="4399844"/>
            <a:ext cx="6206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pc="-8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¿Por cuánto tiempo estarán en su cargo los representantes?</a:t>
            </a:r>
          </a:p>
          <a:p>
            <a:endParaRPr lang="es-CO" dirty="0"/>
          </a:p>
          <a:p>
            <a:pPr algn="just"/>
            <a:r>
              <a:rPr lang="es-CO" sz="1400" dirty="0">
                <a:latin typeface="Bodoni MT" panose="02070603080606020203" pitchFamily="18" charset="0"/>
              </a:rPr>
              <a:t>El periodo de los miembros del comité será de dos, a partir de la conformación del mismo, los cuales se contaran desde la fecha de comunicación de le elección y/o designación de los representantes.</a:t>
            </a:r>
          </a:p>
        </p:txBody>
      </p:sp>
    </p:spTree>
    <p:extLst>
      <p:ext uri="{BB962C8B-B14F-4D97-AF65-F5344CB8AC3E}">
        <p14:creationId xmlns:p14="http://schemas.microsoft.com/office/powerpoint/2010/main" val="348326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5"/>
          <p:cNvSpPr/>
          <p:nvPr/>
        </p:nvSpPr>
        <p:spPr>
          <a:xfrm>
            <a:off x="5392403" y="4129367"/>
            <a:ext cx="3205908" cy="2368626"/>
          </a:xfrm>
          <a:prstGeom prst="rect">
            <a:avLst/>
          </a:prstGeom>
          <a:blipFill>
            <a:blip r:embed="rId2" cstate="print"/>
            <a:srcRect/>
            <a:stretch>
              <a:fillRect l="-3190" t="1" b="-11234"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7" y="75299"/>
            <a:ext cx="2597996" cy="104349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990626" y="53786"/>
            <a:ext cx="86061" cy="10434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3076687" y="243102"/>
            <a:ext cx="87003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40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COMITÉ DE CONVIVENCIA LABORAL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59278"/>
            <a:ext cx="12285233" cy="83151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6364356"/>
            <a:ext cx="1097877" cy="526436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296314" y="6497993"/>
            <a:ext cx="2430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Certificado No SG 2015002502</a:t>
            </a:r>
          </a:p>
        </p:txBody>
      </p:sp>
      <p:sp>
        <p:nvSpPr>
          <p:cNvPr id="8" name="object 34"/>
          <p:cNvSpPr txBox="1"/>
          <p:nvPr/>
        </p:nvSpPr>
        <p:spPr>
          <a:xfrm>
            <a:off x="370121" y="1516603"/>
            <a:ext cx="467090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¿Cuáles son sus funciones?</a:t>
            </a:r>
          </a:p>
        </p:txBody>
      </p:sp>
      <p:sp>
        <p:nvSpPr>
          <p:cNvPr id="9" name="object 35"/>
          <p:cNvSpPr txBox="1"/>
          <p:nvPr/>
        </p:nvSpPr>
        <p:spPr>
          <a:xfrm>
            <a:off x="198437" y="2131611"/>
            <a:ext cx="10091317" cy="24919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040" marR="6350" indent="-180340">
              <a:lnSpc>
                <a:spcPct val="117600"/>
              </a:lnSpc>
              <a:buFont typeface="Arial"/>
              <a:buChar char="•"/>
              <a:tabLst>
                <a:tab pos="192405" algn="l"/>
              </a:tabLst>
            </a:pPr>
            <a:r>
              <a:rPr sz="1400" spc="-45" dirty="0">
                <a:latin typeface="Bodoni MT" panose="02070603080606020203" pitchFamily="18" charset="0"/>
                <a:cs typeface="Arial"/>
              </a:rPr>
              <a:t>Recibi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r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,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analizar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y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dar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0" dirty="0">
                <a:latin typeface="Bodoni MT" panose="02070603080606020203" pitchFamily="18" charset="0"/>
                <a:cs typeface="Arial"/>
              </a:rPr>
              <a:t>trámite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las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0" dirty="0">
                <a:latin typeface="Bodoni MT" panose="02070603080606020203" pitchFamily="18" charset="0"/>
                <a:cs typeface="Arial"/>
              </a:rPr>
              <a:t>quejas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que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90" dirty="0">
                <a:latin typeface="Bodoni MT" panose="02070603080606020203" pitchFamily="18" charset="0"/>
                <a:cs typeface="Arial"/>
              </a:rPr>
              <a:t>se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0" dirty="0">
                <a:latin typeface="Bodoni MT" panose="02070603080606020203" pitchFamily="18" charset="0"/>
                <a:cs typeface="Arial"/>
              </a:rPr>
              <a:t>presenten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5" dirty="0">
                <a:latin typeface="Bodoni MT" panose="02070603080606020203" pitchFamily="18" charset="0"/>
                <a:cs typeface="Arial"/>
              </a:rPr>
              <a:t>en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las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que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90" dirty="0">
                <a:latin typeface="Bodoni MT" panose="02070603080606020203" pitchFamily="18" charset="0"/>
                <a:cs typeface="Arial"/>
              </a:rPr>
              <a:t>se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describan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situaciones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que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puedan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0" dirty="0">
                <a:latin typeface="Bodoni MT" panose="02070603080606020203" pitchFamily="18" charset="0"/>
                <a:cs typeface="Arial"/>
              </a:rPr>
              <a:t>constituir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acoso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laboral.</a:t>
            </a:r>
            <a:endParaRPr sz="1400" dirty="0">
              <a:latin typeface="Bodoni MT" panose="02070603080606020203" pitchFamily="18" charset="0"/>
              <a:cs typeface="Arial"/>
            </a:endParaRPr>
          </a:p>
          <a:p>
            <a:pPr>
              <a:lnSpc>
                <a:spcPts val="500"/>
              </a:lnSpc>
              <a:spcBef>
                <a:spcPts val="29"/>
              </a:spcBef>
              <a:buFont typeface="Arial"/>
              <a:buChar char="•"/>
            </a:pPr>
            <a:endParaRPr sz="1400" dirty="0">
              <a:latin typeface="Bodoni MT" panose="02070603080606020203" pitchFamily="18" charset="0"/>
            </a:endParaRPr>
          </a:p>
          <a:p>
            <a:pPr marL="192405" indent="-18034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sz="1400" spc="-45" dirty="0">
                <a:latin typeface="Bodoni MT" panose="02070603080606020203" pitchFamily="18" charset="0"/>
                <a:cs typeface="Arial"/>
              </a:rPr>
              <a:t>Escuchar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las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pa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r</a:t>
            </a:r>
            <a:r>
              <a:rPr sz="1400" spc="-60" dirty="0">
                <a:latin typeface="Bodoni MT" panose="02070603080606020203" pitchFamily="18" charset="0"/>
                <a:cs typeface="Arial"/>
              </a:rPr>
              <a:t>tes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involucradas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manera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dirty="0">
                <a:latin typeface="Bodoni MT" panose="02070603080606020203" pitchFamily="18" charset="0"/>
                <a:cs typeface="Arial"/>
              </a:rPr>
              <a:t>individual.</a:t>
            </a:r>
          </a:p>
          <a:p>
            <a:pPr marL="192405" marR="6350" indent="-180340">
              <a:lnSpc>
                <a:spcPct val="117600"/>
              </a:lnSpc>
              <a:spcBef>
                <a:spcPts val="340"/>
              </a:spcBef>
              <a:buFont typeface="Arial"/>
              <a:buChar char="•"/>
              <a:tabLst>
                <a:tab pos="192405" algn="l"/>
              </a:tabLst>
            </a:pPr>
            <a:r>
              <a:rPr sz="1400" spc="-40" dirty="0">
                <a:latin typeface="Bodoni MT" panose="02070603080606020203" pitchFamily="18" charset="0"/>
                <a:cs typeface="Arial"/>
              </a:rPr>
              <a:t>Promover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espacios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5" dirty="0">
                <a:latin typeface="Bodoni MT" panose="02070603080606020203" pitchFamily="18" charset="0"/>
                <a:cs typeface="Arial"/>
              </a:rPr>
              <a:t>diálogo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5" dirty="0">
                <a:latin typeface="Bodoni MT" panose="02070603080606020203" pitchFamily="18" charset="0"/>
                <a:cs typeface="Arial"/>
              </a:rPr>
              <a:t>para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dirty="0">
                <a:latin typeface="Bodoni MT" panose="02070603080606020203" pitchFamily="18" charset="0"/>
                <a:cs typeface="Arial"/>
              </a:rPr>
              <a:t>llegar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una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solución</a:t>
            </a:r>
            <a:r>
              <a:rPr sz="1400" spc="2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efecti</a:t>
            </a:r>
            <a:r>
              <a:rPr sz="1400" spc="-120" dirty="0">
                <a:latin typeface="Bodoni MT" panose="02070603080606020203" pitchFamily="18" charset="0"/>
                <a:cs typeface="Arial"/>
              </a:rPr>
              <a:t>-</a:t>
            </a:r>
            <a:r>
              <a:rPr sz="1400" spc="-1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va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las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controversias.</a:t>
            </a:r>
            <a:endParaRPr sz="1400" dirty="0">
              <a:latin typeface="Bodoni MT" panose="02070603080606020203" pitchFamily="18" charset="0"/>
              <a:cs typeface="Arial"/>
            </a:endParaRPr>
          </a:p>
          <a:p>
            <a:pPr>
              <a:lnSpc>
                <a:spcPts val="500"/>
              </a:lnSpc>
              <a:spcBef>
                <a:spcPts val="29"/>
              </a:spcBef>
              <a:buFont typeface="Arial"/>
              <a:buChar char="•"/>
            </a:pPr>
            <a:endParaRPr sz="1400" dirty="0">
              <a:latin typeface="Bodoni MT" panose="02070603080606020203" pitchFamily="18" charset="0"/>
            </a:endParaRPr>
          </a:p>
          <a:p>
            <a:pPr marL="192405" indent="-18034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sz="1400" spc="-55" dirty="0">
                <a:latin typeface="Bodoni MT" panose="02070603080606020203" pitchFamily="18" charset="0"/>
                <a:cs typeface="Arial"/>
              </a:rPr>
              <a:t>Fo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rmular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planes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mejora.</a:t>
            </a:r>
            <a:endParaRPr sz="1400" dirty="0">
              <a:latin typeface="Bodoni MT" panose="02070603080606020203" pitchFamily="18" charset="0"/>
              <a:cs typeface="Arial"/>
            </a:endParaRPr>
          </a:p>
          <a:p>
            <a:pPr>
              <a:lnSpc>
                <a:spcPts val="500"/>
              </a:lnSpc>
              <a:spcBef>
                <a:spcPts val="29"/>
              </a:spcBef>
              <a:buFont typeface="Arial"/>
              <a:buChar char="•"/>
            </a:pPr>
            <a:endParaRPr sz="1400" dirty="0">
              <a:latin typeface="Bodoni MT" panose="02070603080606020203" pitchFamily="18" charset="0"/>
            </a:endParaRPr>
          </a:p>
          <a:p>
            <a:pPr marL="192405" indent="-18034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sz="1400" spc="-25" dirty="0">
                <a:latin typeface="Bodoni MT" panose="02070603080606020203" pitchFamily="18" charset="0"/>
                <a:cs typeface="Arial"/>
              </a:rPr>
              <a:t>Sugerir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5" dirty="0">
                <a:latin typeface="Bodoni MT" panose="02070603080606020203" pitchFamily="18" charset="0"/>
                <a:cs typeface="Arial"/>
              </a:rPr>
              <a:t>la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alta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dirección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medidas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preventivas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y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correctivas.</a:t>
            </a:r>
            <a:endParaRPr sz="1400" dirty="0">
              <a:latin typeface="Bodoni MT" panose="02070603080606020203" pitchFamily="18" charset="0"/>
              <a:cs typeface="Arial"/>
            </a:endParaRPr>
          </a:p>
          <a:p>
            <a:pPr>
              <a:lnSpc>
                <a:spcPts val="500"/>
              </a:lnSpc>
              <a:spcBef>
                <a:spcPts val="29"/>
              </a:spcBef>
              <a:buFont typeface="Arial"/>
              <a:buChar char="•"/>
            </a:pPr>
            <a:endParaRPr sz="1400" dirty="0">
              <a:latin typeface="Bodoni MT" panose="02070603080606020203" pitchFamily="18" charset="0"/>
            </a:endParaRPr>
          </a:p>
          <a:p>
            <a:pPr marL="192405" indent="-18034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sz="1400" spc="-20" dirty="0">
                <a:latin typeface="Bodoni MT" panose="02070603080606020203" pitchFamily="18" charset="0"/>
                <a:cs typeface="Arial"/>
              </a:rPr>
              <a:t>Realizar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seguimiento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las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recomendaciones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dadas.</a:t>
            </a:r>
            <a:endParaRPr sz="1400" dirty="0">
              <a:latin typeface="Bodoni MT" panose="02070603080606020203" pitchFamily="18" charset="0"/>
              <a:cs typeface="Arial"/>
            </a:endParaRPr>
          </a:p>
          <a:p>
            <a:pPr marL="192405" marR="6350" indent="-180340">
              <a:lnSpc>
                <a:spcPct val="117600"/>
              </a:lnSpc>
              <a:spcBef>
                <a:spcPts val="340"/>
              </a:spcBef>
              <a:buFont typeface="Arial"/>
              <a:buChar char="•"/>
              <a:tabLst>
                <a:tab pos="192405" algn="l"/>
              </a:tabLst>
            </a:pPr>
            <a:r>
              <a:rPr sz="1400" spc="-15" dirty="0">
                <a:latin typeface="Bodoni MT" panose="02070603080606020203" pitchFamily="18" charset="0"/>
                <a:cs typeface="Arial"/>
              </a:rPr>
              <a:t>Comunicar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5" dirty="0">
                <a:latin typeface="Bodoni MT" panose="02070603080606020203" pitchFamily="18" charset="0"/>
                <a:cs typeface="Arial"/>
              </a:rPr>
              <a:t>la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alta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dirección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aquellos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5" dirty="0">
                <a:latin typeface="Bodoni MT" panose="02070603080606020203" pitchFamily="18" charset="0"/>
                <a:cs typeface="Arial"/>
              </a:rPr>
              <a:t>casos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en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los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que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no</a:t>
            </a:r>
            <a:r>
              <a:rPr sz="1400" spc="9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70" dirty="0">
                <a:latin typeface="Bodoni MT" panose="02070603080606020203" pitchFamily="18" charset="0"/>
                <a:cs typeface="Arial"/>
              </a:rPr>
              <a:t>se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5" dirty="0">
                <a:latin typeface="Bodoni MT" panose="02070603080606020203" pitchFamily="18" charset="0"/>
                <a:cs typeface="Arial"/>
              </a:rPr>
              <a:t>logre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40" dirty="0">
                <a:latin typeface="Bodoni MT" panose="02070603080606020203" pitchFamily="18" charset="0"/>
                <a:cs typeface="Arial"/>
              </a:rPr>
              <a:t>un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acuerdo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dirty="0">
                <a:latin typeface="Bodoni MT" panose="02070603080606020203" pitchFamily="18" charset="0"/>
                <a:cs typeface="Arial"/>
              </a:rPr>
              <a:t>o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no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70" dirty="0">
                <a:latin typeface="Bodoni MT" panose="02070603080606020203" pitchFamily="18" charset="0"/>
                <a:cs typeface="Arial"/>
              </a:rPr>
              <a:t>se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cumplan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las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recomendaciones.</a:t>
            </a:r>
            <a:endParaRPr sz="1400" dirty="0">
              <a:latin typeface="Bodoni MT" panose="02070603080606020203" pitchFamily="18" charset="0"/>
              <a:cs typeface="Arial"/>
            </a:endParaRPr>
          </a:p>
          <a:p>
            <a:pPr marL="192405" marR="6350" indent="-180340" algn="just">
              <a:lnSpc>
                <a:spcPct val="117600"/>
              </a:lnSpc>
              <a:spcBef>
                <a:spcPts val="340"/>
              </a:spcBef>
              <a:buFont typeface="Arial"/>
              <a:buChar char="•"/>
              <a:tabLst>
                <a:tab pos="192405" algn="l"/>
              </a:tabLst>
            </a:pPr>
            <a:r>
              <a:rPr sz="1400" spc="-20" dirty="0">
                <a:latin typeface="Bodoni MT" panose="02070603080606020203" pitchFamily="18" charset="0"/>
                <a:cs typeface="Arial"/>
              </a:rPr>
              <a:t>Realizar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dirty="0">
                <a:latin typeface="Bodoni MT" panose="02070603080606020203" pitchFamily="18" charset="0"/>
                <a:cs typeface="Arial"/>
              </a:rPr>
              <a:t>info</a:t>
            </a:r>
            <a:r>
              <a:rPr sz="1400" spc="5" dirty="0">
                <a:latin typeface="Bodoni MT" panose="02070603080606020203" pitchFamily="18" charset="0"/>
                <a:cs typeface="Arial"/>
              </a:rPr>
              <a:t>r</a:t>
            </a:r>
            <a:r>
              <a:rPr sz="1400" spc="-70" dirty="0">
                <a:latin typeface="Bodoni MT" panose="02070603080606020203" pitchFamily="18" charset="0"/>
                <a:cs typeface="Arial"/>
              </a:rPr>
              <a:t>mes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trimestrales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y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anuales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con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los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resultados</a:t>
            </a:r>
            <a:r>
              <a:rPr sz="140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8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75" dirty="0">
                <a:latin typeface="Bodoni MT" panose="02070603080606020203" pitchFamily="18" charset="0"/>
                <a:cs typeface="Arial"/>
              </a:rPr>
              <a:t>su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0" dirty="0">
                <a:latin typeface="Bodoni MT" panose="02070603080606020203" pitchFamily="18" charset="0"/>
                <a:cs typeface="Arial"/>
              </a:rPr>
              <a:t>gestión,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dirty="0">
                <a:latin typeface="Bodoni MT" panose="02070603080606020203" pitchFamily="18" charset="0"/>
                <a:cs typeface="Arial"/>
              </a:rPr>
              <a:t>elaborar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estadísticas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quejas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y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0" dirty="0">
                <a:latin typeface="Bodoni MT" panose="02070603080606020203" pitchFamily="18" charset="0"/>
                <a:cs typeface="Arial"/>
              </a:rPr>
              <a:t>reclamos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0" dirty="0">
                <a:latin typeface="Bodoni MT" panose="02070603080606020203" pitchFamily="18" charset="0"/>
                <a:cs typeface="Arial"/>
              </a:rPr>
              <a:t>y</a:t>
            </a:r>
            <a:r>
              <a:rPr sz="1400" spc="35" dirty="0">
                <a:latin typeface="Bodoni MT" panose="02070603080606020203" pitchFamily="18" charset="0"/>
                <a:cs typeface="Arial"/>
              </a:rPr>
              <a:t> </a:t>
            </a:r>
            <a:r>
              <a:rPr sz="1400" dirty="0">
                <a:latin typeface="Bodoni MT" panose="02070603080606020203" pitchFamily="18" charset="0"/>
                <a:cs typeface="Arial"/>
              </a:rPr>
              <a:t>brindar info</a:t>
            </a:r>
            <a:r>
              <a:rPr sz="1400" spc="5" dirty="0">
                <a:latin typeface="Bodoni MT" panose="02070603080606020203" pitchFamily="18" charset="0"/>
                <a:cs typeface="Arial"/>
              </a:rPr>
              <a:t>r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mación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10" dirty="0">
                <a:latin typeface="Bodoni MT" panose="02070603080606020203" pitchFamily="18" charset="0"/>
                <a:cs typeface="Arial"/>
              </a:rPr>
              <a:t>a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35" dirty="0">
                <a:latin typeface="Bodoni MT" panose="02070603080606020203" pitchFamily="18" charset="0"/>
                <a:cs typeface="Arial"/>
              </a:rPr>
              <a:t>los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25" dirty="0">
                <a:latin typeface="Bodoni MT" panose="02070603080606020203" pitchFamily="18" charset="0"/>
                <a:cs typeface="Arial"/>
              </a:rPr>
              <a:t>organismos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de</a:t>
            </a:r>
            <a:r>
              <a:rPr sz="1400" spc="20" dirty="0">
                <a:latin typeface="Bodoni MT" panose="02070603080606020203" pitchFamily="18" charset="0"/>
                <a:cs typeface="Arial"/>
              </a:rPr>
              <a:t> </a:t>
            </a:r>
            <a:r>
              <a:rPr sz="1400" spc="-15" dirty="0">
                <a:latin typeface="Bodoni MT" panose="02070603080606020203" pitchFamily="18" charset="0"/>
                <a:cs typeface="Arial"/>
              </a:rPr>
              <a:t>control.</a:t>
            </a:r>
            <a:endParaRPr sz="1400" dirty="0">
              <a:latin typeface="Bodoni MT" panose="020706030806060202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292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7"/>
          <p:cNvSpPr/>
          <p:nvPr/>
        </p:nvSpPr>
        <p:spPr>
          <a:xfrm>
            <a:off x="10437994" y="3213112"/>
            <a:ext cx="1662367" cy="3561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7" y="75299"/>
            <a:ext cx="2597996" cy="104349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990626" y="53786"/>
            <a:ext cx="86061" cy="10434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Rectángulo 2"/>
          <p:cNvSpPr/>
          <p:nvPr/>
        </p:nvSpPr>
        <p:spPr>
          <a:xfrm>
            <a:off x="3076687" y="243102"/>
            <a:ext cx="87003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40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COMITÉ DE CONVIVENCIA LABORAL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59278"/>
            <a:ext cx="12285233" cy="83151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6364356"/>
            <a:ext cx="1097877" cy="526436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296314" y="6497993"/>
            <a:ext cx="2430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Certificado No SG 2015002502</a:t>
            </a:r>
          </a:p>
        </p:txBody>
      </p:sp>
      <p:sp>
        <p:nvSpPr>
          <p:cNvPr id="8" name="object 9"/>
          <p:cNvSpPr txBox="1"/>
          <p:nvPr/>
        </p:nvSpPr>
        <p:spPr>
          <a:xfrm>
            <a:off x="198436" y="1308108"/>
            <a:ext cx="335978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8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¿Qué objetivos persigue?</a:t>
            </a:r>
          </a:p>
        </p:txBody>
      </p:sp>
      <p:sp>
        <p:nvSpPr>
          <p:cNvPr id="9" name="object 10"/>
          <p:cNvSpPr txBox="1"/>
          <p:nvPr/>
        </p:nvSpPr>
        <p:spPr>
          <a:xfrm>
            <a:off x="198436" y="1720844"/>
            <a:ext cx="6389650" cy="7745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815" indent="-28575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Bodoni MT" panose="02070603080606020203" pitchFamily="18" charset="0"/>
              </a:rPr>
              <a:t>Promover un excelente ambiente de convivencia laboral</a:t>
            </a:r>
          </a:p>
          <a:p>
            <a:pPr marL="285750" indent="-285750">
              <a:lnSpc>
                <a:spcPts val="500"/>
              </a:lnSpc>
              <a:spcBef>
                <a:spcPts val="0"/>
              </a:spcBef>
              <a:buFont typeface="Arial"/>
              <a:buChar char="•"/>
            </a:pPr>
            <a:endParaRPr sz="1400" dirty="0">
              <a:latin typeface="Bodoni MT" panose="02070603080606020203" pitchFamily="18" charset="0"/>
            </a:endParaRPr>
          </a:p>
          <a:p>
            <a:pPr marL="297815" indent="-285750">
              <a:lnSpc>
                <a:spcPct val="100000"/>
              </a:lnSpc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Bodoni MT" panose="02070603080606020203" pitchFamily="18" charset="0"/>
              </a:rPr>
              <a:t>Fomentar relaciones positivas entre los trabajadores de la empresa</a:t>
            </a:r>
          </a:p>
          <a:p>
            <a:pPr marL="297815" indent="-285750">
              <a:lnSpc>
                <a:spcPct val="100000"/>
              </a:lnSpc>
              <a:spcBef>
                <a:spcPts val="500"/>
              </a:spcBef>
              <a:buFont typeface="Arial"/>
              <a:buChar char="•"/>
              <a:tabLst>
                <a:tab pos="192405" algn="l"/>
              </a:tabLst>
            </a:pPr>
            <a:r>
              <a:rPr sz="1400" dirty="0">
                <a:latin typeface="Bodoni MT" panose="02070603080606020203" pitchFamily="18" charset="0"/>
              </a:rPr>
              <a:t>Respaldar la dignidad e integridad de las personas en el trabajo.</a:t>
            </a:r>
          </a:p>
        </p:txBody>
      </p:sp>
      <p:sp>
        <p:nvSpPr>
          <p:cNvPr id="10" name="object 11"/>
          <p:cNvSpPr txBox="1"/>
          <p:nvPr/>
        </p:nvSpPr>
        <p:spPr>
          <a:xfrm>
            <a:off x="198436" y="2852533"/>
            <a:ext cx="3361054" cy="25212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1959" algn="just">
              <a:lnSpc>
                <a:spcPct val="100000"/>
              </a:lnSpc>
            </a:pPr>
            <a:r>
              <a:rPr sz="1600" spc="-8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¿De qué recursos debe disponer el Comité?</a:t>
            </a:r>
          </a:p>
          <a:p>
            <a:pPr>
              <a:lnSpc>
                <a:spcPts val="500"/>
              </a:lnSpc>
              <a:spcBef>
                <a:spcPts val="17"/>
              </a:spcBef>
            </a:pPr>
            <a:endParaRPr sz="500" dirty="0"/>
          </a:p>
          <a:p>
            <a:pPr marL="12700" marR="6350" indent="-635" algn="just">
              <a:lnSpc>
                <a:spcPct val="113999"/>
              </a:lnSpc>
            </a:pPr>
            <a:r>
              <a:rPr sz="1400" dirty="0">
                <a:latin typeface="Bodoni MT" panose="02070603080606020203" pitchFamily="18" charset="0"/>
              </a:rPr>
              <a:t>Para su funcionamiento deberá garantizarse un espacio </a:t>
            </a:r>
            <a:r>
              <a:rPr sz="1400" dirty="0" err="1">
                <a:latin typeface="Bodoni MT" panose="02070603080606020203" pitchFamily="18" charset="0"/>
              </a:rPr>
              <a:t>físico</a:t>
            </a:r>
            <a:r>
              <a:rPr sz="1400" dirty="0">
                <a:latin typeface="Bodoni MT" panose="02070603080606020203" pitchFamily="18" charset="0"/>
              </a:rPr>
              <a:t> </a:t>
            </a:r>
            <a:r>
              <a:rPr sz="1400" dirty="0" err="1">
                <a:latin typeface="Bodoni MT" panose="02070603080606020203" pitchFamily="18" charset="0"/>
              </a:rPr>
              <a:t>utilizado</a:t>
            </a:r>
            <a:r>
              <a:rPr sz="1400" dirty="0">
                <a:latin typeface="Bodoni MT" panose="02070603080606020203" pitchFamily="18" charset="0"/>
              </a:rPr>
              <a:t> para las reuniones y demás actividades, así como para el ma- nejo reservado de la documentación. Además, deberán realizarse a sus miembros capacitaciones sobre resolución de conflictos, co- municación asertiva y otros temas considerados prioritarios.</a:t>
            </a:r>
          </a:p>
        </p:txBody>
      </p:sp>
      <p:sp>
        <p:nvSpPr>
          <p:cNvPr id="14" name="object 12"/>
          <p:cNvSpPr txBox="1"/>
          <p:nvPr/>
        </p:nvSpPr>
        <p:spPr>
          <a:xfrm>
            <a:off x="4035262" y="2871986"/>
            <a:ext cx="6251141" cy="27452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3520">
              <a:lnSpc>
                <a:spcPts val="1400"/>
              </a:lnSpc>
            </a:pPr>
            <a:r>
              <a:rPr sz="1600" spc="-85" dirty="0">
                <a:solidFill>
                  <a:srgbClr val="FF0000"/>
                </a:solidFill>
                <a:latin typeface="Century Gothic" panose="020B0502020202020204" pitchFamily="34" charset="0"/>
                <a:cs typeface="Arial"/>
              </a:rPr>
              <a:t>¿Qué deben hacer las empresas que tienen varios centros de trabajo?</a:t>
            </a:r>
          </a:p>
          <a:p>
            <a:pPr marL="12700" marR="6350" indent="-635" algn="just">
              <a:lnSpc>
                <a:spcPct val="113999"/>
              </a:lnSpc>
              <a:spcBef>
                <a:spcPts val="455"/>
              </a:spcBef>
            </a:pPr>
            <a:r>
              <a:rPr sz="1400" dirty="0">
                <a:latin typeface="Bodoni MT" panose="02070603080606020203" pitchFamily="18" charset="0"/>
              </a:rPr>
              <a:t>Las entidades públicas y las empresas privadas que posean dos  o  más  centros  de  trabajo,  unicamente  requieren  de un  Comité  (Resolución  1356),  dejando  a  voluntad  de  la compañía la conformación de otros adicionales de acuerdo a   su   organización   interna   por   regiones   geográficas, departamentos o municipios del país.</a:t>
            </a:r>
          </a:p>
          <a:p>
            <a:pPr marL="12700" marR="6350" indent="-635" algn="just">
              <a:lnSpc>
                <a:spcPct val="113999"/>
              </a:lnSpc>
              <a:spcBef>
                <a:spcPts val="459"/>
              </a:spcBef>
            </a:pPr>
            <a:r>
              <a:rPr sz="1400" dirty="0">
                <a:latin typeface="Bodoni MT" panose="02070603080606020203" pitchFamily="18" charset="0"/>
              </a:rPr>
              <a:t>El Comité de Convivencia Laboral es una herramienta eficaz promovida por el Gobierno Nacional para velar por el bien- estar  de  los  trabajadores  colombianos,  su  implementación es  un  deber  y  una  obligación  que  debe  cumplirse  en  los diferentes entornos laborales.</a:t>
            </a:r>
          </a:p>
        </p:txBody>
      </p:sp>
      <p:sp>
        <p:nvSpPr>
          <p:cNvPr id="15" name="object 15"/>
          <p:cNvSpPr/>
          <p:nvPr/>
        </p:nvSpPr>
        <p:spPr>
          <a:xfrm>
            <a:off x="9684054" y="6087566"/>
            <a:ext cx="27779" cy="40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706563" y="6126314"/>
            <a:ext cx="3285" cy="2895"/>
          </a:xfrm>
          <a:custGeom>
            <a:avLst/>
            <a:gdLst/>
            <a:ahLst/>
            <a:cxnLst/>
            <a:rect l="l" t="t" r="r" b="b"/>
            <a:pathLst>
              <a:path w="3285" h="2895">
                <a:moveTo>
                  <a:pt x="2900" y="1485"/>
                </a:moveTo>
                <a:lnTo>
                  <a:pt x="1735" y="1485"/>
                </a:lnTo>
                <a:lnTo>
                  <a:pt x="2408" y="2286"/>
                </a:lnTo>
                <a:lnTo>
                  <a:pt x="2764" y="2895"/>
                </a:lnTo>
                <a:lnTo>
                  <a:pt x="3285" y="2628"/>
                </a:lnTo>
                <a:lnTo>
                  <a:pt x="2900" y="1485"/>
                </a:lnTo>
              </a:path>
              <a:path w="3285" h="2895">
                <a:moveTo>
                  <a:pt x="1735" y="1485"/>
                </a:moveTo>
                <a:lnTo>
                  <a:pt x="2900" y="1485"/>
                </a:lnTo>
              </a:path>
              <a:path w="3285" h="2895">
                <a:moveTo>
                  <a:pt x="2900" y="1485"/>
                </a:moveTo>
                <a:lnTo>
                  <a:pt x="1735" y="1485"/>
                </a:lnTo>
              </a:path>
              <a:path w="3285" h="2895">
                <a:moveTo>
                  <a:pt x="694" y="0"/>
                </a:moveTo>
                <a:lnTo>
                  <a:pt x="465" y="914"/>
                </a:lnTo>
                <a:lnTo>
                  <a:pt x="46" y="1257"/>
                </a:lnTo>
                <a:lnTo>
                  <a:pt x="0" y="1485"/>
                </a:lnTo>
                <a:lnTo>
                  <a:pt x="465" y="2057"/>
                </a:lnTo>
                <a:lnTo>
                  <a:pt x="1037" y="2628"/>
                </a:lnTo>
                <a:lnTo>
                  <a:pt x="1265" y="1600"/>
                </a:lnTo>
                <a:lnTo>
                  <a:pt x="1735" y="1485"/>
                </a:lnTo>
                <a:lnTo>
                  <a:pt x="2900" y="1485"/>
                </a:lnTo>
                <a:lnTo>
                  <a:pt x="2065" y="1257"/>
                </a:lnTo>
                <a:lnTo>
                  <a:pt x="1964" y="114"/>
                </a:lnTo>
                <a:lnTo>
                  <a:pt x="694" y="0"/>
                </a:lnTo>
              </a:path>
            </a:pathLst>
          </a:custGeom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673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051" y="1793835"/>
            <a:ext cx="4332243" cy="174005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4132"/>
            <a:ext cx="12285233" cy="70462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301051" y="3533894"/>
            <a:ext cx="450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¡Muchas Gracias!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59278"/>
            <a:ext cx="12285233" cy="8315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37" y="6364356"/>
            <a:ext cx="1097877" cy="526436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296314" y="6497993"/>
            <a:ext cx="24304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Certificado No SG 2015002502</a:t>
            </a:r>
          </a:p>
        </p:txBody>
      </p:sp>
    </p:spTree>
    <p:extLst>
      <p:ext uri="{BB962C8B-B14F-4D97-AF65-F5344CB8AC3E}">
        <p14:creationId xmlns:p14="http://schemas.microsoft.com/office/powerpoint/2010/main" val="380681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711</Words>
  <Application>Microsoft Office PowerPoint</Application>
  <PresentationFormat>Panorámica</PresentationFormat>
  <Paragraphs>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Baskerville Old Face</vt:lpstr>
      <vt:lpstr>Bodoni MT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jesus morales</dc:creator>
  <cp:lastModifiedBy>Maribel Mahecha</cp:lastModifiedBy>
  <cp:revision>117</cp:revision>
  <dcterms:created xsi:type="dcterms:W3CDTF">2015-11-23T15:11:41Z</dcterms:created>
  <dcterms:modified xsi:type="dcterms:W3CDTF">2017-08-17T20:44:20Z</dcterms:modified>
</cp:coreProperties>
</file>